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1"/>
  </p:notesMasterIdLst>
  <p:sldIdLst>
    <p:sldId id="257" r:id="rId2"/>
    <p:sldId id="329" r:id="rId3"/>
    <p:sldId id="258" r:id="rId4"/>
    <p:sldId id="260" r:id="rId5"/>
    <p:sldId id="267" r:id="rId6"/>
    <p:sldId id="268" r:id="rId7"/>
    <p:sldId id="302" r:id="rId8"/>
    <p:sldId id="308" r:id="rId9"/>
    <p:sldId id="309" r:id="rId10"/>
    <p:sldId id="380" r:id="rId11"/>
    <p:sldId id="333" r:id="rId12"/>
    <p:sldId id="334" r:id="rId13"/>
    <p:sldId id="353" r:id="rId14"/>
    <p:sldId id="354" r:id="rId15"/>
    <p:sldId id="310" r:id="rId16"/>
    <p:sldId id="332" r:id="rId17"/>
    <p:sldId id="311" r:id="rId18"/>
    <p:sldId id="327" r:id="rId19"/>
    <p:sldId id="276" r:id="rId20"/>
    <p:sldId id="312" r:id="rId21"/>
    <p:sldId id="279" r:id="rId22"/>
    <p:sldId id="282" r:id="rId23"/>
    <p:sldId id="355" r:id="rId24"/>
    <p:sldId id="357" r:id="rId25"/>
    <p:sldId id="358" r:id="rId26"/>
    <p:sldId id="359" r:id="rId27"/>
    <p:sldId id="360" r:id="rId28"/>
    <p:sldId id="361" r:id="rId29"/>
    <p:sldId id="362" r:id="rId30"/>
    <p:sldId id="363" r:id="rId31"/>
    <p:sldId id="364" r:id="rId32"/>
    <p:sldId id="338" r:id="rId33"/>
    <p:sldId id="339" r:id="rId34"/>
    <p:sldId id="340" r:id="rId35"/>
    <p:sldId id="335" r:id="rId36"/>
    <p:sldId id="350" r:id="rId37"/>
    <p:sldId id="344" r:id="rId38"/>
    <p:sldId id="346" r:id="rId39"/>
    <p:sldId id="365" r:id="rId40"/>
    <p:sldId id="266" r:id="rId41"/>
    <p:sldId id="296" r:id="rId42"/>
    <p:sldId id="297" r:id="rId43"/>
    <p:sldId id="379" r:id="rId44"/>
    <p:sldId id="378" r:id="rId45"/>
    <p:sldId id="370" r:id="rId46"/>
    <p:sldId id="371" r:id="rId47"/>
    <p:sldId id="377" r:id="rId48"/>
    <p:sldId id="381" r:id="rId49"/>
    <p:sldId id="382"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7409" autoAdjust="0"/>
  </p:normalViewPr>
  <p:slideViewPr>
    <p:cSldViewPr>
      <p:cViewPr varScale="1">
        <p:scale>
          <a:sx n="101" d="100"/>
          <a:sy n="101" d="100"/>
        </p:scale>
        <p:origin x="17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8AA5-6203-4D73-8C7F-4DF19E6550E7}" type="datetimeFigureOut">
              <a:rPr lang="pt-BR" smtClean="0"/>
              <a:pPr/>
              <a:t>27/10/2018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E9CDA-BFAA-4DAC-B1FA-EA1A14A69387}" type="slidenum">
              <a:rPr lang="pt-BR" smtClean="0"/>
              <a:pPr/>
              <a:t>‹nº›</a:t>
            </a:fld>
            <a:endParaRPr lang="pt-BR"/>
          </a:p>
        </p:txBody>
      </p:sp>
    </p:spTree>
    <p:extLst>
      <p:ext uri="{BB962C8B-B14F-4D97-AF65-F5344CB8AC3E}">
        <p14:creationId xmlns:p14="http://schemas.microsoft.com/office/powerpoint/2010/main" val="90180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entificamerican.com/topic.cfm?id=gene-therap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A </a:t>
            </a:r>
            <a:r>
              <a:rPr lang="en-US" dirty="0" err="1" smtClean="0"/>
              <a:t>ocito</a:t>
            </a:r>
            <a:r>
              <a:rPr lang="en-US" baseline="0" dirty="0" err="1" smtClean="0"/>
              <a:t>cina</a:t>
            </a:r>
            <a:r>
              <a:rPr lang="en-US" baseline="0" dirty="0" smtClean="0"/>
              <a:t> </a:t>
            </a:r>
            <a:r>
              <a:rPr lang="en-US" baseline="0" dirty="0" err="1" smtClean="0"/>
              <a:t>significa</a:t>
            </a:r>
            <a:r>
              <a:rPr lang="en-US" baseline="0" dirty="0" smtClean="0"/>
              <a:t> </a:t>
            </a:r>
            <a:r>
              <a:rPr lang="en-US" i="1" baseline="0" dirty="0" err="1" smtClean="0"/>
              <a:t>parto</a:t>
            </a:r>
            <a:r>
              <a:rPr lang="en-US" i="1" baseline="0" dirty="0" smtClean="0"/>
              <a:t> </a:t>
            </a:r>
            <a:r>
              <a:rPr lang="en-US" i="1" baseline="0" dirty="0" err="1" smtClean="0"/>
              <a:t>rápido</a:t>
            </a:r>
            <a:r>
              <a:rPr lang="en-US" baseline="0" dirty="0" smtClean="0"/>
              <a:t>, do </a:t>
            </a:r>
            <a:r>
              <a:rPr lang="en-US" baseline="0" dirty="0" err="1" smtClean="0"/>
              <a:t>grego</a:t>
            </a:r>
            <a:r>
              <a:rPr lang="en-US" baseline="0" dirty="0" smtClean="0"/>
              <a:t>. </a:t>
            </a:r>
            <a:r>
              <a:rPr lang="en-US" baseline="0" dirty="0" err="1" smtClean="0"/>
              <a:t>Foi</a:t>
            </a:r>
            <a:r>
              <a:rPr lang="en-US" baseline="0" dirty="0" smtClean="0"/>
              <a:t> o </a:t>
            </a:r>
            <a:r>
              <a:rPr lang="en-US" baseline="0" dirty="0" err="1" smtClean="0"/>
              <a:t>primeiro</a:t>
            </a:r>
            <a:r>
              <a:rPr lang="en-US" baseline="0" dirty="0" smtClean="0"/>
              <a:t> </a:t>
            </a:r>
            <a:r>
              <a:rPr lang="en-US" baseline="0" dirty="0" err="1" smtClean="0"/>
              <a:t>peptídeo</a:t>
            </a:r>
            <a:r>
              <a:rPr lang="en-US" baseline="0" dirty="0" smtClean="0"/>
              <a:t> a </a:t>
            </a:r>
            <a:r>
              <a:rPr lang="en-US" baseline="0" dirty="0" err="1" smtClean="0"/>
              <a:t>ter</a:t>
            </a:r>
            <a:r>
              <a:rPr lang="en-US" baseline="0" dirty="0" smtClean="0"/>
              <a:t> </a:t>
            </a:r>
            <a:r>
              <a:rPr lang="en-US" baseline="0" dirty="0" err="1" smtClean="0"/>
              <a:t>sua</a:t>
            </a:r>
            <a:r>
              <a:rPr lang="en-US" baseline="0" dirty="0" smtClean="0"/>
              <a:t> </a:t>
            </a:r>
            <a:r>
              <a:rPr lang="en-US" baseline="0" dirty="0" err="1" smtClean="0"/>
              <a:t>estrutura</a:t>
            </a:r>
            <a:r>
              <a:rPr lang="en-US" baseline="0" dirty="0" smtClean="0"/>
              <a:t> </a:t>
            </a:r>
            <a:r>
              <a:rPr lang="en-US" baseline="0" dirty="0" err="1" smtClean="0"/>
              <a:t>quimica</a:t>
            </a:r>
            <a:r>
              <a:rPr lang="en-US" baseline="0" dirty="0" smtClean="0"/>
              <a:t> </a:t>
            </a:r>
            <a:r>
              <a:rPr lang="en-US" baseline="0" dirty="0" err="1" smtClean="0"/>
              <a:t>identificada</a:t>
            </a:r>
            <a:r>
              <a:rPr lang="en-US" baseline="0" dirty="0" smtClean="0"/>
              <a:t> e </a:t>
            </a:r>
            <a:r>
              <a:rPr lang="en-US" baseline="0" dirty="0" err="1" smtClean="0"/>
              <a:t>sinteizada</a:t>
            </a:r>
            <a:r>
              <a:rPr lang="en-US" baseline="0" dirty="0" smtClean="0"/>
              <a:t> no </a:t>
            </a:r>
            <a:r>
              <a:rPr lang="en-US" baseline="0" dirty="0" err="1" smtClean="0"/>
              <a:t>laboratorio</a:t>
            </a:r>
            <a:r>
              <a:rPr lang="en-US" baseline="0" dirty="0" smtClean="0"/>
              <a:t> </a:t>
            </a:r>
            <a:r>
              <a:rPr lang="en-US" baseline="0" dirty="0" err="1" smtClean="0"/>
              <a:t>dando</a:t>
            </a:r>
            <a:r>
              <a:rPr lang="en-US" baseline="0" dirty="0" smtClean="0"/>
              <a:t> o </a:t>
            </a:r>
            <a:r>
              <a:rPr lang="en-US" baseline="0" dirty="0" err="1" smtClean="0"/>
              <a:t>premio</a:t>
            </a:r>
            <a:r>
              <a:rPr lang="en-US" baseline="0" dirty="0" smtClean="0"/>
              <a:t> </a:t>
            </a:r>
            <a:r>
              <a:rPr lang="en-US" baseline="0" dirty="0" err="1" smtClean="0"/>
              <a:t>nobel</a:t>
            </a:r>
            <a:r>
              <a:rPr lang="en-US" baseline="0" dirty="0" smtClean="0"/>
              <a:t> </a:t>
            </a:r>
            <a:r>
              <a:rPr lang="en-US" baseline="0" dirty="0" err="1" smtClean="0"/>
              <a:t>para</a:t>
            </a:r>
            <a:r>
              <a:rPr lang="en-US" baseline="0" dirty="0" smtClean="0"/>
              <a:t> Vincent du </a:t>
            </a:r>
            <a:r>
              <a:rPr lang="en-US" baseline="0" dirty="0" err="1" smtClean="0"/>
              <a:t>Vigneaud</a:t>
            </a:r>
            <a:r>
              <a:rPr lang="en-US" baseline="0" dirty="0" smtClean="0"/>
              <a:t> in 1955. No </a:t>
            </a:r>
            <a:r>
              <a:rPr lang="en-US" baseline="0" dirty="0" err="1" smtClean="0"/>
              <a:t>fim</a:t>
            </a:r>
            <a:r>
              <a:rPr lang="en-US" baseline="0" dirty="0" smtClean="0"/>
              <a:t> dos </a:t>
            </a:r>
            <a:r>
              <a:rPr lang="en-US" baseline="0" dirty="0" err="1" smtClean="0"/>
              <a:t>anos</a:t>
            </a:r>
            <a:r>
              <a:rPr lang="en-US" baseline="0" dirty="0" smtClean="0"/>
              <a:t> 70 </a:t>
            </a:r>
            <a:r>
              <a:rPr lang="en-US" baseline="0" dirty="0" err="1" smtClean="0"/>
              <a:t>estudos</a:t>
            </a:r>
            <a:r>
              <a:rPr lang="en-US" baseline="0" dirty="0" smtClean="0"/>
              <a:t> </a:t>
            </a:r>
            <a:r>
              <a:rPr lang="en-US" baseline="0" dirty="0" err="1" smtClean="0"/>
              <a:t>farmacológicos</a:t>
            </a:r>
            <a:r>
              <a:rPr lang="en-US" baseline="0" dirty="0" smtClean="0"/>
              <a:t> </a:t>
            </a:r>
            <a:r>
              <a:rPr lang="en-US" baseline="0" dirty="0" err="1" smtClean="0"/>
              <a:t>mostraram</a:t>
            </a:r>
            <a:r>
              <a:rPr lang="en-US" baseline="0" dirty="0" smtClean="0"/>
              <a:t> </a:t>
            </a:r>
            <a:r>
              <a:rPr lang="en-US" baseline="0" dirty="0" err="1" smtClean="0"/>
              <a:t>que</a:t>
            </a:r>
            <a:r>
              <a:rPr lang="en-US" baseline="0" dirty="0" smtClean="0"/>
              <a:t> a OT </a:t>
            </a:r>
            <a:r>
              <a:rPr lang="en-US" baseline="0" dirty="0" err="1" smtClean="0"/>
              <a:t>apresenta</a:t>
            </a:r>
            <a:r>
              <a:rPr lang="en-US" baseline="0" dirty="0" smtClean="0"/>
              <a:t> </a:t>
            </a:r>
            <a:r>
              <a:rPr lang="en-US" baseline="0" dirty="0" err="1" smtClean="0"/>
              <a:t>papel</a:t>
            </a:r>
            <a:r>
              <a:rPr lang="en-US" baseline="0" dirty="0" smtClean="0"/>
              <a:t> </a:t>
            </a:r>
            <a:r>
              <a:rPr lang="en-US" baseline="0" dirty="0" err="1" smtClean="0"/>
              <a:t>importante</a:t>
            </a:r>
            <a:r>
              <a:rPr lang="en-US" baseline="0" dirty="0" smtClean="0"/>
              <a:t> </a:t>
            </a:r>
            <a:r>
              <a:rPr lang="en-US" baseline="0" dirty="0" err="1" smtClean="0"/>
              <a:t>na</a:t>
            </a:r>
            <a:r>
              <a:rPr lang="en-US" baseline="0" dirty="0" smtClean="0"/>
              <a:t> </a:t>
            </a:r>
            <a:r>
              <a:rPr lang="en-US" baseline="0" dirty="0" err="1" smtClean="0"/>
              <a:t>coordenaçao</a:t>
            </a:r>
            <a:r>
              <a:rPr lang="en-US" baseline="0" dirty="0" smtClean="0"/>
              <a:t> do </a:t>
            </a:r>
            <a:r>
              <a:rPr lang="en-US" baseline="0" dirty="0" err="1" smtClean="0"/>
              <a:t>comportamento</a:t>
            </a:r>
            <a:r>
              <a:rPr lang="en-US" baseline="0" dirty="0" smtClean="0"/>
              <a:t> maternal </a:t>
            </a:r>
            <a:r>
              <a:rPr lang="en-US" baseline="0" dirty="0" err="1" smtClean="0"/>
              <a:t>necessario</a:t>
            </a:r>
            <a:r>
              <a:rPr lang="en-US" baseline="0" dirty="0" smtClean="0"/>
              <a:t> </a:t>
            </a:r>
            <a:r>
              <a:rPr lang="en-US" baseline="0" dirty="0" err="1" smtClean="0"/>
              <a:t>para</a:t>
            </a:r>
            <a:r>
              <a:rPr lang="en-US" baseline="0" dirty="0" smtClean="0"/>
              <a:t> o </a:t>
            </a:r>
            <a:r>
              <a:rPr lang="en-US" baseline="0" dirty="0" err="1" smtClean="0"/>
              <a:t>sucesso</a:t>
            </a:r>
            <a:r>
              <a:rPr lang="en-US" baseline="0" dirty="0" smtClean="0"/>
              <a:t> da </a:t>
            </a:r>
            <a:r>
              <a:rPr lang="en-US" baseline="0" dirty="0" err="1" smtClean="0"/>
              <a:t>reproduçao</a:t>
            </a:r>
            <a:r>
              <a:rPr lang="en-US" baseline="0" dirty="0" smtClean="0"/>
              <a:t> no </a:t>
            </a:r>
            <a:r>
              <a:rPr lang="en-US" baseline="0" dirty="0" err="1" smtClean="0"/>
              <a:t>sentido</a:t>
            </a:r>
            <a:r>
              <a:rPr lang="en-US" baseline="0" dirty="0" smtClean="0"/>
              <a:t> de </a:t>
            </a:r>
            <a:r>
              <a:rPr lang="en-US" baseline="0" dirty="0" err="1" smtClean="0"/>
              <a:t>sobrevivencia</a:t>
            </a:r>
            <a:r>
              <a:rPr lang="en-US" baseline="0" dirty="0" smtClean="0"/>
              <a:t> da </a:t>
            </a:r>
            <a:r>
              <a:rPr lang="en-US" baseline="0" dirty="0" err="1" smtClean="0"/>
              <a:t>espécie</a:t>
            </a:r>
            <a:r>
              <a:rPr lang="en-US" baseline="0" dirty="0" smtClean="0"/>
              <a:t>.  </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a:t>
            </a:fld>
            <a:endParaRPr lang="pt-BR"/>
          </a:p>
        </p:txBody>
      </p:sp>
    </p:spTree>
    <p:extLst>
      <p:ext uri="{BB962C8B-B14F-4D97-AF65-F5344CB8AC3E}">
        <p14:creationId xmlns:p14="http://schemas.microsoft.com/office/powerpoint/2010/main" val="318377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O</a:t>
            </a:r>
            <a:r>
              <a:rPr lang="en-US" baseline="0" dirty="0" smtClean="0"/>
              <a:t> </a:t>
            </a:r>
            <a:r>
              <a:rPr lang="en-US" baseline="0" dirty="0" err="1" smtClean="0"/>
              <a:t>primeiro</a:t>
            </a:r>
            <a:r>
              <a:rPr lang="en-US" baseline="0" dirty="0" smtClean="0"/>
              <a:t> </a:t>
            </a:r>
            <a:r>
              <a:rPr lang="en-US" baseline="0" dirty="0" err="1" smtClean="0"/>
              <a:t>modelo</a:t>
            </a:r>
            <a:r>
              <a:rPr lang="en-US" baseline="0" dirty="0" smtClean="0"/>
              <a:t> </a:t>
            </a:r>
            <a:r>
              <a:rPr lang="en-US" dirty="0" smtClean="0"/>
              <a:t>de </a:t>
            </a:r>
            <a:r>
              <a:rPr lang="en-US" dirty="0" err="1" smtClean="0"/>
              <a:t>camundongos</a:t>
            </a:r>
            <a:r>
              <a:rPr lang="en-US" dirty="0" smtClean="0"/>
              <a:t> com knockouts para a</a:t>
            </a:r>
            <a:r>
              <a:rPr lang="en-US" baseline="0" dirty="0" smtClean="0"/>
              <a:t> </a:t>
            </a:r>
            <a:r>
              <a:rPr lang="en-US" baseline="0" dirty="0" err="1" smtClean="0"/>
              <a:t>ocitocina</a:t>
            </a:r>
            <a:r>
              <a:rPr lang="en-US" baseline="0" dirty="0" smtClean="0"/>
              <a:t> </a:t>
            </a:r>
            <a:r>
              <a:rPr lang="en-US" baseline="0" dirty="0" err="1" smtClean="0"/>
              <a:t>mostraram</a:t>
            </a:r>
            <a:r>
              <a:rPr lang="en-US" baseline="0" dirty="0" smtClean="0"/>
              <a:t> </a:t>
            </a:r>
            <a:r>
              <a:rPr lang="en-US" baseline="0" dirty="0" err="1" smtClean="0"/>
              <a:t>que</a:t>
            </a:r>
            <a:r>
              <a:rPr lang="en-US" baseline="0" dirty="0" smtClean="0"/>
              <a:t> as </a:t>
            </a:r>
            <a:r>
              <a:rPr lang="en-US" baseline="0" dirty="0" err="1" smtClean="0"/>
              <a:t>mães</a:t>
            </a:r>
            <a:r>
              <a:rPr lang="en-US" baseline="0" dirty="0" smtClean="0"/>
              <a:t> Hz </a:t>
            </a:r>
            <a:r>
              <a:rPr lang="en-US" baseline="0" dirty="0" err="1" smtClean="0"/>
              <a:t>não</a:t>
            </a:r>
            <a:r>
              <a:rPr lang="en-US" baseline="0" dirty="0" smtClean="0"/>
              <a:t> </a:t>
            </a:r>
            <a:r>
              <a:rPr lang="en-US" baseline="0" dirty="0" err="1" smtClean="0"/>
              <a:t>são</a:t>
            </a:r>
            <a:r>
              <a:rPr lang="en-US" baseline="0" dirty="0" smtClean="0"/>
              <a:t> </a:t>
            </a:r>
            <a:r>
              <a:rPr lang="en-US" baseline="0" dirty="0" err="1" smtClean="0"/>
              <a:t>capazes</a:t>
            </a:r>
            <a:r>
              <a:rPr lang="en-US" baseline="0" dirty="0" smtClean="0"/>
              <a:t> de </a:t>
            </a:r>
            <a:r>
              <a:rPr lang="en-US" baseline="0" dirty="0" err="1" smtClean="0"/>
              <a:t>amamentar</a:t>
            </a:r>
            <a:r>
              <a:rPr lang="en-US" baseline="0" dirty="0" smtClean="0"/>
              <a:t>, mas </a:t>
            </a:r>
            <a:r>
              <a:rPr lang="en-US" baseline="0" dirty="0" err="1" smtClean="0"/>
              <a:t>apresentam</a:t>
            </a:r>
            <a:r>
              <a:rPr lang="en-US" baseline="0" dirty="0" smtClean="0"/>
              <a:t> </a:t>
            </a:r>
            <a:r>
              <a:rPr lang="en-US" baseline="0" dirty="0" err="1" smtClean="0"/>
              <a:t>comportamento</a:t>
            </a:r>
            <a:r>
              <a:rPr lang="en-US" baseline="0" dirty="0" smtClean="0"/>
              <a:t> maternal normal. </a:t>
            </a:r>
            <a:r>
              <a:rPr lang="en-US" baseline="0" dirty="0" err="1" smtClean="0"/>
              <a:t>Isso</a:t>
            </a:r>
            <a:r>
              <a:rPr lang="en-US" baseline="0" dirty="0" smtClean="0"/>
              <a:t> </a:t>
            </a:r>
            <a:r>
              <a:rPr lang="en-US" baseline="0" dirty="0" err="1" smtClean="0"/>
              <a:t>poderia</a:t>
            </a:r>
            <a:r>
              <a:rPr lang="en-US" baseline="0" dirty="0" smtClean="0"/>
              <a:t> </a:t>
            </a:r>
            <a:r>
              <a:rPr lang="en-US" baseline="0" dirty="0" err="1" smtClean="0"/>
              <a:t>ser</a:t>
            </a:r>
            <a:r>
              <a:rPr lang="en-US" baseline="0" dirty="0" smtClean="0"/>
              <a:t> </a:t>
            </a:r>
            <a:r>
              <a:rPr lang="en-US" baseline="0" dirty="0" err="1" smtClean="0"/>
              <a:t>explicado</a:t>
            </a:r>
            <a:r>
              <a:rPr lang="en-US" baseline="0" dirty="0" smtClean="0"/>
              <a:t> </a:t>
            </a:r>
            <a:r>
              <a:rPr lang="en-US" baseline="0" dirty="0" err="1" smtClean="0"/>
              <a:t>pelo</a:t>
            </a:r>
            <a:r>
              <a:rPr lang="en-US" baseline="0" dirty="0" smtClean="0"/>
              <a:t> </a:t>
            </a:r>
            <a:r>
              <a:rPr lang="en-US" baseline="0" dirty="0" err="1" smtClean="0"/>
              <a:t>fato</a:t>
            </a:r>
            <a:r>
              <a:rPr lang="en-US" baseline="0" dirty="0" smtClean="0"/>
              <a:t> dos </a:t>
            </a:r>
            <a:r>
              <a:rPr lang="en-US" baseline="0" dirty="0" err="1" smtClean="0"/>
              <a:t>camundongos</a:t>
            </a:r>
            <a:r>
              <a:rPr lang="en-US" baseline="0" dirty="0" smtClean="0"/>
              <a:t> </a:t>
            </a:r>
            <a:r>
              <a:rPr lang="en-US" baseline="0" dirty="0" err="1" smtClean="0"/>
              <a:t>exibirem</a:t>
            </a:r>
            <a:r>
              <a:rPr lang="en-US" baseline="0" dirty="0" smtClean="0"/>
              <a:t> </a:t>
            </a:r>
            <a:r>
              <a:rPr lang="en-US" baseline="0" dirty="0" err="1" smtClean="0"/>
              <a:t>comportamento</a:t>
            </a:r>
            <a:r>
              <a:rPr lang="en-US" baseline="0" dirty="0" smtClean="0"/>
              <a:t> maternal </a:t>
            </a:r>
            <a:r>
              <a:rPr lang="en-US" baseline="0" dirty="0" err="1" smtClean="0"/>
              <a:t>expontaneo</a:t>
            </a:r>
            <a:r>
              <a:rPr lang="en-US" baseline="0" dirty="0" smtClean="0"/>
              <a:t>, </a:t>
            </a:r>
            <a:r>
              <a:rPr lang="en-US" baseline="0" dirty="0" err="1" smtClean="0"/>
              <a:t>diferentemente</a:t>
            </a:r>
            <a:r>
              <a:rPr lang="en-US" baseline="0" dirty="0" smtClean="0"/>
              <a:t> das </a:t>
            </a:r>
            <a:r>
              <a:rPr lang="en-US" baseline="0" dirty="0" err="1" smtClean="0"/>
              <a:t>ratas</a:t>
            </a:r>
            <a:r>
              <a:rPr lang="en-US" baseline="0" dirty="0" smtClean="0"/>
              <a:t>. </a:t>
            </a:r>
          </a:p>
          <a:p>
            <a:r>
              <a:rPr lang="en-US" baseline="0" dirty="0" smtClean="0"/>
              <a:t> </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19</a:t>
            </a:fld>
            <a:endParaRPr lang="pt-BR"/>
          </a:p>
        </p:txBody>
      </p:sp>
    </p:spTree>
    <p:extLst>
      <p:ext uri="{BB962C8B-B14F-4D97-AF65-F5344CB8AC3E}">
        <p14:creationId xmlns:p14="http://schemas.microsoft.com/office/powerpoint/2010/main" val="235976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Infant-mother interactions of </a:t>
            </a:r>
            <a:r>
              <a:rPr lang="en-US" sz="1200" kern="1200" baseline="0" dirty="0" err="1" smtClean="0">
                <a:solidFill>
                  <a:schemeClr val="tx1"/>
                </a:solidFill>
                <a:latin typeface="+mn-lt"/>
                <a:ea typeface="+mn-ea"/>
                <a:cs typeface="+mn-cs"/>
              </a:rPr>
              <a:t>oxytocin</a:t>
            </a:r>
            <a:r>
              <a:rPr lang="en-US" sz="1200" kern="1200" baseline="0" dirty="0" smtClean="0">
                <a:solidFill>
                  <a:schemeClr val="tx1"/>
                </a:solidFill>
                <a:latin typeface="+mn-lt"/>
                <a:ea typeface="+mn-ea"/>
                <a:cs typeface="+mn-cs"/>
              </a:rPr>
              <a:t> knock-out (OTKO) pups. Ten day old pups were place in one chamber of a testing arena in which the mother was restricted to a second chamber. The divider contained small holes that were large enough for the pup to pass through, but that prevented the mother from entering. The latency for the pup to enter the mother's chamber was recorded on three successive trials. There was no difference between </a:t>
            </a:r>
            <a:r>
              <a:rPr lang="en-US" sz="1200" kern="1200" baseline="0" dirty="0" err="1" smtClean="0">
                <a:solidFill>
                  <a:schemeClr val="tx1"/>
                </a:solidFill>
                <a:latin typeface="+mn-lt"/>
                <a:ea typeface="+mn-ea"/>
                <a:cs typeface="+mn-cs"/>
              </a:rPr>
              <a:t>wildtype</a:t>
            </a:r>
            <a:r>
              <a:rPr lang="en-US" sz="1200" kern="1200" baseline="0" dirty="0" smtClean="0">
                <a:solidFill>
                  <a:schemeClr val="tx1"/>
                </a:solidFill>
                <a:latin typeface="+mn-lt"/>
                <a:ea typeface="+mn-ea"/>
                <a:cs typeface="+mn-cs"/>
              </a:rPr>
              <a:t> and OTKO pups in the initial training trial. However, in the subsequent trials OTKO pups exhibited a significantly longer latency than wild-type pups to cross into the mother's chamber (p &lt; 0.05). Thus OT may be involved in motivating pups to seek contact with their caregiver</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21</a:t>
            </a:fld>
            <a:endParaRPr lang="pt-BR"/>
          </a:p>
        </p:txBody>
      </p:sp>
    </p:spTree>
    <p:extLst>
      <p:ext uri="{BB962C8B-B14F-4D97-AF65-F5344CB8AC3E}">
        <p14:creationId xmlns:p14="http://schemas.microsoft.com/office/powerpoint/2010/main" val="232925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a:bodyPr>
          <a:lstStyle/>
          <a:p>
            <a:r>
              <a:rPr lang="en-US" sz="1200" b="1" kern="1200" baseline="0" dirty="0" smtClean="0">
                <a:solidFill>
                  <a:schemeClr val="tx1"/>
                </a:solidFill>
                <a:latin typeface="+mn-lt"/>
                <a:ea typeface="+mn-ea"/>
                <a:cs typeface="+mn-cs"/>
              </a:rPr>
              <a:t>Fig. 1 Social memory in mice. </a:t>
            </a:r>
            <a:r>
              <a:rPr lang="en-US" sz="1200" b="1" i="1" kern="1200" baseline="0" dirty="0" smtClean="0">
                <a:solidFill>
                  <a:schemeClr val="tx1"/>
                </a:solidFill>
                <a:latin typeface="+mn-lt"/>
                <a:ea typeface="+mn-ea"/>
                <a:cs typeface="+mn-cs"/>
              </a:rPr>
              <a:t>a, Social memory by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(open symbols) and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(filled symbols) </a:t>
            </a:r>
            <a:r>
              <a:rPr lang="en-US" sz="1200" kern="1200" baseline="0" dirty="0" smtClean="0">
                <a:solidFill>
                  <a:schemeClr val="tx1"/>
                </a:solidFill>
                <a:latin typeface="+mn-lt"/>
                <a:ea typeface="+mn-ea"/>
                <a:cs typeface="+mn-cs"/>
              </a:rPr>
              <a:t>male mice was measured as a difference in olfactory investigation. Data depict mean +/–1 </a:t>
            </a:r>
            <a:r>
              <a:rPr lang="en-US" sz="1200" kern="1200" baseline="0" dirty="0" err="1" smtClean="0">
                <a:solidFill>
                  <a:schemeClr val="tx1"/>
                </a:solidFill>
                <a:latin typeface="+mn-lt"/>
                <a:ea typeface="+mn-ea"/>
                <a:cs typeface="+mn-cs"/>
              </a:rPr>
              <a:t>s.e.m</a:t>
            </a:r>
            <a:r>
              <a:rPr lang="en-US" sz="1200" kern="1200" baseline="0" dirty="0" smtClean="0">
                <a:solidFill>
                  <a:schemeClr val="tx1"/>
                </a:solidFill>
                <a:latin typeface="+mn-lt"/>
                <a:ea typeface="+mn-ea"/>
                <a:cs typeface="+mn-cs"/>
              </a:rPr>
              <a:t>. for the amount of time (s) allocated to investigation of the same </a:t>
            </a:r>
            <a:r>
              <a:rPr lang="en-US" sz="1200" kern="1200" baseline="0" dirty="0" err="1" smtClean="0">
                <a:solidFill>
                  <a:schemeClr val="tx1"/>
                </a:solidFill>
                <a:latin typeface="+mn-lt"/>
                <a:ea typeface="+mn-ea"/>
                <a:cs typeface="+mn-cs"/>
              </a:rPr>
              <a:t>ovariectomized</a:t>
            </a:r>
            <a:r>
              <a:rPr lang="en-US" sz="1200" kern="1200" baseline="0" dirty="0" smtClean="0">
                <a:solidFill>
                  <a:schemeClr val="tx1"/>
                </a:solidFill>
                <a:latin typeface="+mn-lt"/>
                <a:ea typeface="+mn-ea"/>
                <a:cs typeface="+mn-cs"/>
              </a:rPr>
              <a:t> (OVX) female</a:t>
            </a:r>
          </a:p>
          <a:p>
            <a:r>
              <a:rPr lang="en-US" sz="1200" kern="1200" baseline="0" dirty="0" smtClean="0">
                <a:solidFill>
                  <a:schemeClr val="tx1"/>
                </a:solidFill>
                <a:latin typeface="+mn-lt"/>
                <a:ea typeface="+mn-ea"/>
                <a:cs typeface="+mn-cs"/>
              </a:rPr>
              <a:t>during each of four successive 1-min trials. A fifth ‘</a:t>
            </a:r>
            <a:r>
              <a:rPr lang="en-US" sz="1200" kern="1200" baseline="0" dirty="0" err="1" smtClean="0">
                <a:solidFill>
                  <a:schemeClr val="tx1"/>
                </a:solidFill>
                <a:latin typeface="+mn-lt"/>
                <a:ea typeface="+mn-ea"/>
                <a:cs typeface="+mn-cs"/>
              </a:rPr>
              <a:t>dishabituation</a:t>
            </a:r>
            <a:r>
              <a:rPr lang="en-US" sz="1200" kern="1200" baseline="0" dirty="0" smtClean="0">
                <a:solidFill>
                  <a:schemeClr val="tx1"/>
                </a:solidFill>
                <a:latin typeface="+mn-lt"/>
                <a:ea typeface="+mn-ea"/>
                <a:cs typeface="+mn-cs"/>
              </a:rPr>
              <a:t>’ trial depicts the response of males to the presentation of a new female in a 1-min pairing 10 min after the fourth trial. Asterisks represent a significant decrease between each trial compared with the first trial for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males</a:t>
            </a:r>
          </a:p>
          <a:p>
            <a:r>
              <a:rPr lang="en-US" sz="1200" kern="1200" baseline="0" dirty="0" smtClean="0">
                <a:solidFill>
                  <a:schemeClr val="tx1"/>
                </a:solidFill>
                <a:latin typeface="+mn-lt"/>
                <a:ea typeface="+mn-ea"/>
                <a:cs typeface="+mn-cs"/>
              </a:rPr>
              <a:t>(measured with Newman-</a:t>
            </a:r>
            <a:r>
              <a:rPr lang="en-US" sz="1200" kern="1200" baseline="0" dirty="0" err="1" smtClean="0">
                <a:solidFill>
                  <a:schemeClr val="tx1"/>
                </a:solidFill>
                <a:latin typeface="+mn-lt"/>
                <a:ea typeface="+mn-ea"/>
                <a:cs typeface="+mn-cs"/>
              </a:rPr>
              <a:t>Keuls</a:t>
            </a:r>
            <a:r>
              <a:rPr lang="en-US" sz="1200" kern="1200" baseline="0" dirty="0" smtClean="0">
                <a:solidFill>
                  <a:schemeClr val="tx1"/>
                </a:solidFill>
                <a:latin typeface="+mn-lt"/>
                <a:ea typeface="+mn-ea"/>
                <a:cs typeface="+mn-cs"/>
              </a:rPr>
              <a:t> (q) comparisons; second, q=4.11; third, q=8.15; fourth trial, q=10.4, </a:t>
            </a:r>
            <a:r>
              <a:rPr lang="en-US" sz="1200" i="1" kern="1200" baseline="0" dirty="0" smtClean="0">
                <a:solidFill>
                  <a:schemeClr val="tx1"/>
                </a:solidFill>
                <a:latin typeface="+mn-lt"/>
                <a:ea typeface="+mn-ea"/>
                <a:cs typeface="+mn-cs"/>
              </a:rPr>
              <a:t>P&lt;0.05). </a:t>
            </a:r>
            <a:r>
              <a:rPr lang="en-US" sz="1200" b="1" i="1" kern="1200" baseline="0" dirty="0" smtClean="0">
                <a:solidFill>
                  <a:schemeClr val="tx1"/>
                </a:solidFill>
                <a:latin typeface="+mn-lt"/>
                <a:ea typeface="+mn-ea"/>
                <a:cs typeface="+mn-cs"/>
              </a:rPr>
              <a:t>b, Depiction of olfactory investigation </a:t>
            </a:r>
            <a:r>
              <a:rPr lang="en-US" sz="1200" kern="1200" baseline="0" dirty="0" smtClean="0">
                <a:solidFill>
                  <a:schemeClr val="tx1"/>
                </a:solidFill>
                <a:latin typeface="+mn-lt"/>
                <a:ea typeface="+mn-ea"/>
                <a:cs typeface="+mn-cs"/>
              </a:rPr>
              <a:t>when a different OVX stimulus female is presented in each repeated trial. Stimulus females were rotated between successive males so that</a:t>
            </a:r>
          </a:p>
          <a:p>
            <a:r>
              <a:rPr lang="en-US" sz="1200" kern="1200" baseline="0" dirty="0" smtClean="0">
                <a:solidFill>
                  <a:schemeClr val="tx1"/>
                </a:solidFill>
                <a:latin typeface="+mn-lt"/>
                <a:ea typeface="+mn-ea"/>
                <a:cs typeface="+mn-cs"/>
              </a:rPr>
              <a:t>new males in each of four trials investigated each female. The persistence of social investigation by males in these tests indicates that changes in female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associated with repeated encounters with males do not account for the decline in male interest when meeting the same female in repeated trials. </a:t>
            </a:r>
            <a:r>
              <a:rPr lang="en-US" sz="1200" b="1" i="1" kern="1200" baseline="0" dirty="0" smtClean="0">
                <a:solidFill>
                  <a:schemeClr val="tx1"/>
                </a:solidFill>
                <a:latin typeface="+mn-lt"/>
                <a:ea typeface="+mn-ea"/>
                <a:cs typeface="+mn-cs"/>
              </a:rPr>
              <a:t>c, Depiction of olfactory </a:t>
            </a:r>
            <a:r>
              <a:rPr lang="en-US" sz="1200" kern="1200" baseline="0" dirty="0" smtClean="0">
                <a:solidFill>
                  <a:schemeClr val="tx1"/>
                </a:solidFill>
                <a:latin typeface="+mn-lt"/>
                <a:ea typeface="+mn-ea"/>
                <a:cs typeface="+mn-cs"/>
              </a:rPr>
              <a:t>investigation of the same OVX stimulus presented in each of two 5-min trials with an </a:t>
            </a:r>
            <a:r>
              <a:rPr lang="en-US" sz="1200" kern="1200" baseline="0" dirty="0" err="1" smtClean="0">
                <a:solidFill>
                  <a:schemeClr val="tx1"/>
                </a:solidFill>
                <a:latin typeface="+mn-lt"/>
                <a:ea typeface="+mn-ea"/>
                <a:cs typeface="+mn-cs"/>
              </a:rPr>
              <a:t>intertrial</a:t>
            </a:r>
            <a:r>
              <a:rPr lang="en-US" sz="1200" kern="1200" baseline="0" dirty="0" smtClean="0">
                <a:solidFill>
                  <a:schemeClr val="tx1"/>
                </a:solidFill>
                <a:latin typeface="+mn-lt"/>
                <a:ea typeface="+mn-ea"/>
                <a:cs typeface="+mn-cs"/>
              </a:rPr>
              <a:t> interval of 30 min.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mice showed no significant </a:t>
            </a:r>
            <a:r>
              <a:rPr lang="en-US" sz="1200" kern="1200" baseline="0" dirty="0" smtClean="0">
                <a:solidFill>
                  <a:schemeClr val="tx1"/>
                </a:solidFill>
                <a:latin typeface="+mn-lt"/>
                <a:ea typeface="+mn-ea"/>
                <a:cs typeface="+mn-cs"/>
              </a:rPr>
              <a:t>reduction of olfactory investigation in the second meeting with a stimulus female, whereas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mice showed an approximately 70% reduction (q=3.2, P &lt;0.05). </a:t>
            </a:r>
            <a:r>
              <a:rPr lang="en-US" sz="1200" b="1" i="1" kern="1200" baseline="0" dirty="0" smtClean="0">
                <a:solidFill>
                  <a:schemeClr val="tx1"/>
                </a:solidFill>
                <a:latin typeface="+mn-lt"/>
                <a:ea typeface="+mn-ea"/>
                <a:cs typeface="+mn-cs"/>
              </a:rPr>
              <a:t>d, Depiction of significant differences </a:t>
            </a:r>
            <a:r>
              <a:rPr lang="en-US" sz="1200" kern="1200" baseline="0" dirty="0" smtClean="0">
                <a:solidFill>
                  <a:schemeClr val="tx1"/>
                </a:solidFill>
                <a:latin typeface="+mn-lt"/>
                <a:ea typeface="+mn-ea"/>
                <a:cs typeface="+mn-cs"/>
              </a:rPr>
              <a:t>in olfactory investigation by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(open </a:t>
            </a:r>
            <a:r>
              <a:rPr lang="en-US" sz="1200" kern="1200" baseline="0" dirty="0" smtClean="0">
                <a:solidFill>
                  <a:schemeClr val="tx1"/>
                </a:solidFill>
                <a:latin typeface="+mn-lt"/>
                <a:ea typeface="+mn-ea"/>
                <a:cs typeface="+mn-cs"/>
              </a:rPr>
              <a:t>symbols) and </a:t>
            </a:r>
            <a:r>
              <a:rPr lang="en-US" sz="1200" i="1" kern="1200" baseline="0" dirty="0" err="1" smtClean="0">
                <a:solidFill>
                  <a:schemeClr val="tx1"/>
                </a:solidFill>
                <a:latin typeface="+mn-lt"/>
                <a:ea typeface="+mn-ea"/>
                <a:cs typeface="+mn-cs"/>
              </a:rPr>
              <a:t>Oxt</a:t>
            </a:r>
            <a:r>
              <a:rPr lang="en-US" sz="1200" i="1" kern="1200" baseline="0" dirty="0" smtClean="0">
                <a:solidFill>
                  <a:schemeClr val="tx1"/>
                </a:solidFill>
                <a:latin typeface="+mn-lt"/>
                <a:ea typeface="+mn-ea"/>
                <a:cs typeface="+mn-cs"/>
              </a:rPr>
              <a:t>+/+ (filled symbols) mice of intact </a:t>
            </a:r>
            <a:r>
              <a:rPr lang="en-US" sz="1200" kern="1200" baseline="0" dirty="0" smtClean="0">
                <a:solidFill>
                  <a:schemeClr val="tx1"/>
                </a:solidFill>
                <a:latin typeface="+mn-lt"/>
                <a:ea typeface="+mn-ea"/>
                <a:cs typeface="+mn-cs"/>
              </a:rPr>
              <a:t>male (squares; effect of genotype: F(1,104)=17.9, </a:t>
            </a:r>
            <a:r>
              <a:rPr lang="en-US" sz="1200" i="1" kern="1200" baseline="0" dirty="0" smtClean="0">
                <a:solidFill>
                  <a:schemeClr val="tx1"/>
                </a:solidFill>
                <a:latin typeface="+mn-lt"/>
                <a:ea typeface="+mn-ea"/>
                <a:cs typeface="+mn-cs"/>
              </a:rPr>
              <a:t>P&lt;0.05) or intact female (circles; effect of genotype:</a:t>
            </a:r>
          </a:p>
          <a:p>
            <a:r>
              <a:rPr lang="en-US" sz="1200" kern="1200" baseline="0" dirty="0" smtClean="0">
                <a:solidFill>
                  <a:schemeClr val="tx1"/>
                </a:solidFill>
                <a:latin typeface="+mn-lt"/>
                <a:ea typeface="+mn-ea"/>
                <a:cs typeface="+mn-cs"/>
              </a:rPr>
              <a:t>F(1,56)=16.9, </a:t>
            </a:r>
            <a:r>
              <a:rPr lang="en-US" sz="1200" i="1" kern="1200" baseline="0" dirty="0" smtClean="0">
                <a:solidFill>
                  <a:schemeClr val="tx1"/>
                </a:solidFill>
                <a:latin typeface="+mn-lt"/>
                <a:ea typeface="+mn-ea"/>
                <a:cs typeface="+mn-cs"/>
              </a:rPr>
              <a:t>P&lt; 0.05) stimulus mice during </a:t>
            </a:r>
            <a:r>
              <a:rPr lang="en-US" sz="1200" kern="1200" baseline="0" dirty="0" smtClean="0">
                <a:solidFill>
                  <a:schemeClr val="tx1"/>
                </a:solidFill>
                <a:latin typeface="+mn-lt"/>
                <a:ea typeface="+mn-ea"/>
                <a:cs typeface="+mn-cs"/>
              </a:rPr>
              <a:t>each of four successive 1-min trials.</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22</a:t>
            </a:fld>
            <a:endParaRPr lang="pt-BR"/>
          </a:p>
        </p:txBody>
      </p:sp>
    </p:spTree>
    <p:extLst>
      <p:ext uri="{BB962C8B-B14F-4D97-AF65-F5344CB8AC3E}">
        <p14:creationId xmlns:p14="http://schemas.microsoft.com/office/powerpoint/2010/main" val="134393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26</a:t>
            </a:fld>
            <a:endParaRPr lang="pt-BR"/>
          </a:p>
        </p:txBody>
      </p:sp>
    </p:spTree>
    <p:extLst>
      <p:ext uri="{BB962C8B-B14F-4D97-AF65-F5344CB8AC3E}">
        <p14:creationId xmlns:p14="http://schemas.microsoft.com/office/powerpoint/2010/main" val="16878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Esse</a:t>
            </a:r>
            <a:r>
              <a:rPr lang="en-US" dirty="0" smtClean="0"/>
              <a:t> </a:t>
            </a:r>
            <a:r>
              <a:rPr lang="en-US" dirty="0" err="1" smtClean="0"/>
              <a:t>foi</a:t>
            </a:r>
            <a:r>
              <a:rPr lang="en-US" dirty="0" smtClean="0"/>
              <a:t> o </a:t>
            </a:r>
            <a:r>
              <a:rPr lang="en-US" dirty="0" err="1" smtClean="0"/>
              <a:t>primeiro</a:t>
            </a:r>
            <a:r>
              <a:rPr lang="en-US" baseline="0" dirty="0" smtClean="0"/>
              <a:t> </a:t>
            </a:r>
            <a:r>
              <a:rPr lang="en-US" baseline="0" dirty="0" err="1" smtClean="0"/>
              <a:t>estudo</a:t>
            </a:r>
            <a:r>
              <a:rPr lang="en-US" baseline="0" dirty="0" smtClean="0"/>
              <a:t> </a:t>
            </a:r>
            <a:r>
              <a:rPr lang="en-US" baseline="0" dirty="0" err="1" smtClean="0"/>
              <a:t>mostrando</a:t>
            </a:r>
            <a:r>
              <a:rPr lang="en-US" baseline="0" dirty="0" smtClean="0"/>
              <a:t> o </a:t>
            </a:r>
            <a:r>
              <a:rPr lang="en-US" baseline="0" dirty="0" err="1" smtClean="0"/>
              <a:t>papel</a:t>
            </a:r>
            <a:r>
              <a:rPr lang="en-US" baseline="0" dirty="0" smtClean="0"/>
              <a:t> da </a:t>
            </a:r>
            <a:r>
              <a:rPr lang="en-US" baseline="0" dirty="0" err="1" smtClean="0"/>
              <a:t>ocitocina</a:t>
            </a:r>
            <a:r>
              <a:rPr lang="en-US" baseline="0" dirty="0" smtClean="0"/>
              <a:t> </a:t>
            </a:r>
            <a:r>
              <a:rPr lang="en-US" baseline="0" dirty="0" err="1" smtClean="0"/>
              <a:t>como</a:t>
            </a:r>
            <a:r>
              <a:rPr lang="en-US" baseline="0" dirty="0" smtClean="0"/>
              <a:t> </a:t>
            </a:r>
            <a:r>
              <a:rPr lang="en-US" baseline="0" dirty="0" err="1" smtClean="0"/>
              <a:t>ansiolítico</a:t>
            </a:r>
            <a:r>
              <a:rPr lang="en-US" baseline="0" dirty="0" smtClean="0"/>
              <a:t>. O  stress </a:t>
            </a:r>
            <a:r>
              <a:rPr lang="en-US" baseline="0" dirty="0" err="1" smtClean="0"/>
              <a:t>ativa</a:t>
            </a:r>
            <a:r>
              <a:rPr lang="en-US" baseline="0" dirty="0" smtClean="0"/>
              <a:t> o </a:t>
            </a:r>
            <a:r>
              <a:rPr lang="en-US" baseline="0" dirty="0" err="1" smtClean="0"/>
              <a:t>eixo</a:t>
            </a:r>
            <a:r>
              <a:rPr lang="en-US" baseline="0" dirty="0" smtClean="0"/>
              <a:t> </a:t>
            </a:r>
            <a:r>
              <a:rPr lang="en-US" baseline="0" dirty="0" err="1" smtClean="0"/>
              <a:t>hipotálamo</a:t>
            </a:r>
            <a:r>
              <a:rPr lang="en-US" baseline="0" dirty="0" smtClean="0"/>
              <a:t>-</a:t>
            </a:r>
            <a:r>
              <a:rPr lang="en-US" baseline="0" dirty="0" err="1" smtClean="0"/>
              <a:t>hipófise</a:t>
            </a:r>
            <a:r>
              <a:rPr lang="en-US" baseline="0" dirty="0" smtClean="0"/>
              <a:t>-adrenal, </a:t>
            </a:r>
            <a:r>
              <a:rPr lang="en-US" baseline="0" dirty="0" err="1" smtClean="0"/>
              <a:t>elevando</a:t>
            </a:r>
            <a:r>
              <a:rPr lang="en-US" baseline="0" dirty="0" smtClean="0"/>
              <a:t> a </a:t>
            </a:r>
            <a:r>
              <a:rPr lang="en-US" baseline="0" dirty="0" err="1" smtClean="0"/>
              <a:t>produçao</a:t>
            </a:r>
            <a:r>
              <a:rPr lang="en-US" baseline="0" dirty="0" smtClean="0"/>
              <a:t> de cortisol, o principal </a:t>
            </a:r>
            <a:r>
              <a:rPr lang="en-US" baseline="0" dirty="0" err="1" smtClean="0"/>
              <a:t>componente</a:t>
            </a:r>
            <a:r>
              <a:rPr lang="en-US" baseline="0" dirty="0" smtClean="0"/>
              <a:t> </a:t>
            </a:r>
            <a:r>
              <a:rPr lang="en-US" baseline="0" dirty="0" err="1" smtClean="0"/>
              <a:t>endócrino</a:t>
            </a:r>
            <a:r>
              <a:rPr lang="en-US" baseline="0" dirty="0" smtClean="0"/>
              <a:t> </a:t>
            </a:r>
            <a:r>
              <a:rPr lang="en-US" baseline="0" dirty="0" err="1" smtClean="0"/>
              <a:t>para</a:t>
            </a:r>
            <a:r>
              <a:rPr lang="en-US" baseline="0" dirty="0" smtClean="0"/>
              <a:t> </a:t>
            </a:r>
            <a:r>
              <a:rPr lang="en-US" baseline="0" dirty="0" err="1" smtClean="0"/>
              <a:t>adaptaçao</a:t>
            </a:r>
            <a:r>
              <a:rPr lang="en-US" baseline="0" dirty="0" smtClean="0"/>
              <a:t> </a:t>
            </a:r>
            <a:r>
              <a:rPr lang="en-US" baseline="0" dirty="0" err="1" smtClean="0"/>
              <a:t>ao</a:t>
            </a:r>
            <a:r>
              <a:rPr lang="en-US" baseline="0" dirty="0" smtClean="0"/>
              <a:t> stress. </a:t>
            </a:r>
            <a:r>
              <a:rPr lang="en-US" baseline="0" dirty="0" err="1" smtClean="0"/>
              <a:t>Adultos</a:t>
            </a:r>
            <a:r>
              <a:rPr lang="en-US" baseline="0" dirty="0" smtClean="0"/>
              <a:t> </a:t>
            </a:r>
            <a:r>
              <a:rPr lang="en-US" baseline="0" dirty="0" err="1" smtClean="0"/>
              <a:t>saudáveis</a:t>
            </a:r>
            <a:r>
              <a:rPr lang="en-US" baseline="0" dirty="0" smtClean="0"/>
              <a:t> </a:t>
            </a:r>
            <a:r>
              <a:rPr lang="en-US" baseline="0" dirty="0" err="1" smtClean="0"/>
              <a:t>receberam</a:t>
            </a:r>
            <a:r>
              <a:rPr lang="en-US" baseline="0" dirty="0" smtClean="0"/>
              <a:t> </a:t>
            </a:r>
            <a:r>
              <a:rPr lang="en-US" baseline="0" dirty="0" err="1" smtClean="0"/>
              <a:t>ocitocina</a:t>
            </a:r>
            <a:r>
              <a:rPr lang="en-US" baseline="0" dirty="0" smtClean="0"/>
              <a:t> intranasal e </a:t>
            </a:r>
            <a:r>
              <a:rPr lang="en-US" baseline="0" dirty="0" err="1" smtClean="0"/>
              <a:t>foram</a:t>
            </a:r>
            <a:r>
              <a:rPr lang="en-US" baseline="0" dirty="0" smtClean="0"/>
              <a:t> </a:t>
            </a:r>
            <a:r>
              <a:rPr lang="en-US" baseline="0" dirty="0" err="1" smtClean="0"/>
              <a:t>submetidos</a:t>
            </a:r>
            <a:r>
              <a:rPr lang="en-US" baseline="0" dirty="0" smtClean="0"/>
              <a:t> </a:t>
            </a:r>
            <a:r>
              <a:rPr lang="en-US" baseline="0" dirty="0" err="1" smtClean="0"/>
              <a:t>ao</a:t>
            </a:r>
            <a:r>
              <a:rPr lang="en-US" baseline="0" dirty="0" smtClean="0"/>
              <a:t> </a:t>
            </a:r>
            <a:r>
              <a:rPr lang="en-US" baseline="0" dirty="0" err="1" smtClean="0"/>
              <a:t>teste</a:t>
            </a:r>
            <a:r>
              <a:rPr lang="en-US" baseline="0" dirty="0" smtClean="0"/>
              <a:t> de </a:t>
            </a:r>
            <a:r>
              <a:rPr lang="en-US" baseline="0" dirty="0" err="1" smtClean="0"/>
              <a:t>trier</a:t>
            </a:r>
            <a:r>
              <a:rPr lang="en-US" baseline="0" dirty="0" smtClean="0"/>
              <a:t> social stress test. </a:t>
            </a:r>
            <a:r>
              <a:rPr lang="en-US" baseline="0" dirty="0" err="1" smtClean="0"/>
              <a:t>Esse</a:t>
            </a:r>
            <a:r>
              <a:rPr lang="en-US" baseline="0" dirty="0" smtClean="0"/>
              <a:t> </a:t>
            </a:r>
            <a:r>
              <a:rPr lang="en-US" baseline="0" dirty="0" err="1" smtClean="0"/>
              <a:t>estudo</a:t>
            </a:r>
            <a:r>
              <a:rPr lang="en-US" baseline="0" dirty="0" smtClean="0"/>
              <a:t> </a:t>
            </a:r>
            <a:r>
              <a:rPr lang="en-US" baseline="0" dirty="0" err="1" smtClean="0"/>
              <a:t>mostra</a:t>
            </a:r>
            <a:r>
              <a:rPr lang="en-US" baseline="0" dirty="0" smtClean="0"/>
              <a:t> </a:t>
            </a:r>
            <a:r>
              <a:rPr lang="en-US" baseline="0" dirty="0" err="1" smtClean="0"/>
              <a:t>que</a:t>
            </a:r>
            <a:r>
              <a:rPr lang="en-US" baseline="0" dirty="0" smtClean="0"/>
              <a:t> a </a:t>
            </a:r>
            <a:r>
              <a:rPr lang="en-US" baseline="0" dirty="0" err="1" smtClean="0"/>
              <a:t>ocitocina</a:t>
            </a:r>
            <a:r>
              <a:rPr lang="en-US" baseline="0" dirty="0" smtClean="0"/>
              <a:t> </a:t>
            </a:r>
            <a:r>
              <a:rPr lang="en-US" baseline="0" dirty="0" err="1" smtClean="0"/>
              <a:t>modula</a:t>
            </a:r>
            <a:r>
              <a:rPr lang="en-US" baseline="0" dirty="0" smtClean="0"/>
              <a:t> o stress da </a:t>
            </a:r>
            <a:r>
              <a:rPr lang="en-US" baseline="0" dirty="0" err="1" smtClean="0"/>
              <a:t>interação</a:t>
            </a:r>
            <a:r>
              <a:rPr lang="en-US" baseline="0" dirty="0" smtClean="0"/>
              <a:t> social.</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27</a:t>
            </a:fld>
            <a:endParaRPr lang="pt-BR"/>
          </a:p>
        </p:txBody>
      </p:sp>
    </p:spTree>
    <p:extLst>
      <p:ext uri="{BB962C8B-B14F-4D97-AF65-F5344CB8AC3E}">
        <p14:creationId xmlns:p14="http://schemas.microsoft.com/office/powerpoint/2010/main" val="279871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found significantly lower levels of plasma</a:t>
            </a:r>
          </a:p>
          <a:p>
            <a:r>
              <a:rPr lang="en-US" sz="1200" kern="1200" baseline="0" dirty="0" err="1" smtClean="0">
                <a:solidFill>
                  <a:schemeClr val="tx1"/>
                </a:solidFill>
                <a:latin typeface="+mn-lt"/>
                <a:ea typeface="+mn-ea"/>
                <a:cs typeface="+mn-cs"/>
              </a:rPr>
              <a:t>oxytocin</a:t>
            </a:r>
            <a:r>
              <a:rPr lang="en-US" sz="1200" kern="1200" baseline="0" dirty="0" smtClean="0">
                <a:solidFill>
                  <a:schemeClr val="tx1"/>
                </a:solidFill>
                <a:latin typeface="+mn-lt"/>
                <a:ea typeface="+mn-ea"/>
                <a:cs typeface="+mn-cs"/>
              </a:rPr>
              <a:t> in 29 children diagnosed with autism compared with 30</a:t>
            </a:r>
          </a:p>
          <a:p>
            <a:r>
              <a:rPr lang="en-US" sz="1200" kern="1200" baseline="0" dirty="0" smtClean="0">
                <a:solidFill>
                  <a:schemeClr val="tx1"/>
                </a:solidFill>
                <a:latin typeface="+mn-lt"/>
                <a:ea typeface="+mn-ea"/>
                <a:cs typeface="+mn-cs"/>
              </a:rPr>
              <a:t>age-matched healthy control children and also found that the</a:t>
            </a:r>
          </a:p>
          <a:p>
            <a:r>
              <a:rPr lang="en-US" sz="1200" kern="1200" baseline="0" dirty="0" smtClean="0">
                <a:solidFill>
                  <a:schemeClr val="tx1"/>
                </a:solidFill>
                <a:latin typeface="+mn-lt"/>
                <a:ea typeface="+mn-ea"/>
                <a:cs typeface="+mn-cs"/>
              </a:rPr>
              <a:t>autistic children in their study did not evidence the normal</a:t>
            </a:r>
          </a:p>
          <a:p>
            <a:r>
              <a:rPr lang="en-US" sz="1200" kern="1200" baseline="0" dirty="0" smtClean="0">
                <a:solidFill>
                  <a:schemeClr val="tx1"/>
                </a:solidFill>
                <a:latin typeface="+mn-lt"/>
                <a:ea typeface="+mn-ea"/>
                <a:cs typeface="+mn-cs"/>
              </a:rPr>
              <a:t>developmental increase in </a:t>
            </a:r>
            <a:r>
              <a:rPr lang="en-US" sz="1200" kern="1200" baseline="0" dirty="0" err="1" smtClean="0">
                <a:solidFill>
                  <a:schemeClr val="tx1"/>
                </a:solidFill>
                <a:latin typeface="+mn-lt"/>
                <a:ea typeface="+mn-ea"/>
                <a:cs typeface="+mn-cs"/>
              </a:rPr>
              <a:t>oxytocin</a:t>
            </a:r>
            <a:r>
              <a:rPr lang="en-US" sz="1200" kern="1200" baseline="0" dirty="0" smtClean="0">
                <a:solidFill>
                  <a:schemeClr val="tx1"/>
                </a:solidFill>
                <a:latin typeface="+mn-lt"/>
                <a:ea typeface="+mn-ea"/>
                <a:cs typeface="+mn-cs"/>
              </a:rPr>
              <a:t> blood levels that was characteristic</a:t>
            </a:r>
          </a:p>
          <a:p>
            <a:r>
              <a:rPr lang="en-US" sz="1200" kern="1200" baseline="0" dirty="0" smtClean="0">
                <a:solidFill>
                  <a:schemeClr val="tx1"/>
                </a:solidFill>
                <a:latin typeface="+mn-lt"/>
                <a:ea typeface="+mn-ea"/>
                <a:cs typeface="+mn-cs"/>
              </a:rPr>
              <a:t>of the healthy control children.</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These</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researchers</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also</a:t>
            </a:r>
            <a:endParaRPr lang="pt-B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found a significant correlation between </a:t>
            </a:r>
            <a:r>
              <a:rPr lang="en-US" sz="1200" kern="1200" baseline="0" dirty="0" err="1" smtClean="0">
                <a:solidFill>
                  <a:schemeClr val="tx1"/>
                </a:solidFill>
                <a:latin typeface="+mn-lt"/>
                <a:ea typeface="+mn-ea"/>
                <a:cs typeface="+mn-cs"/>
              </a:rPr>
              <a:t>oxytocin</a:t>
            </a:r>
            <a:r>
              <a:rPr lang="en-US" sz="1200" kern="1200" baseline="0" dirty="0" smtClean="0">
                <a:solidFill>
                  <a:schemeClr val="tx1"/>
                </a:solidFill>
                <a:latin typeface="+mn-lt"/>
                <a:ea typeface="+mn-ea"/>
                <a:cs typeface="+mn-cs"/>
              </a:rPr>
              <a:t> levels and</a:t>
            </a:r>
          </a:p>
          <a:p>
            <a:r>
              <a:rPr lang="en-US" sz="1200" kern="1200" baseline="0" dirty="0" smtClean="0">
                <a:solidFill>
                  <a:schemeClr val="tx1"/>
                </a:solidFill>
                <a:latin typeface="+mn-lt"/>
                <a:ea typeface="+mn-ea"/>
                <a:cs typeface="+mn-cs"/>
              </a:rPr>
              <a:t>social impairment in a subgroup of their sample identified as</a:t>
            </a:r>
          </a:p>
          <a:p>
            <a:r>
              <a:rPr lang="pt-BR" sz="1200" kern="1200" baseline="0" dirty="0" err="1" smtClean="0">
                <a:solidFill>
                  <a:schemeClr val="tx1"/>
                </a:solidFill>
                <a:latin typeface="+mn-lt"/>
                <a:ea typeface="+mn-ea"/>
                <a:cs typeface="+mn-cs"/>
              </a:rPr>
              <a:t>severely</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affected</a:t>
            </a:r>
            <a:r>
              <a:rPr lang="pt-BR" sz="1200" kern="1200" baseline="0" dirty="0" smtClean="0">
                <a:solidFill>
                  <a:schemeClr val="tx1"/>
                </a:solidFill>
                <a:latin typeface="+mn-lt"/>
                <a:ea typeface="+mn-ea"/>
                <a:cs typeface="+mn-cs"/>
              </a:rPr>
              <a:t> (i.e., “</a:t>
            </a:r>
            <a:r>
              <a:rPr lang="pt-BR" sz="1200" kern="1200" baseline="0" dirty="0" err="1" smtClean="0">
                <a:solidFill>
                  <a:schemeClr val="tx1"/>
                </a:solidFill>
                <a:latin typeface="+mn-lt"/>
                <a:ea typeface="+mn-ea"/>
                <a:cs typeface="+mn-cs"/>
              </a:rPr>
              <a:t>aloof</a:t>
            </a:r>
            <a:r>
              <a:rPr lang="pt-BR" sz="1200" kern="1200" baseline="0" dirty="0" smtClean="0">
                <a:solidFill>
                  <a:schemeClr val="tx1"/>
                </a:solidFill>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36</a:t>
            </a:fld>
            <a:endParaRPr lang="pt-BR"/>
          </a:p>
        </p:txBody>
      </p:sp>
    </p:spTree>
    <p:extLst>
      <p:ext uri="{BB962C8B-B14F-4D97-AF65-F5344CB8AC3E}">
        <p14:creationId xmlns:p14="http://schemas.microsoft.com/office/powerpoint/2010/main" val="1880009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is a high degree of preservation of the </a:t>
            </a:r>
            <a:r>
              <a:rPr lang="en-US" sz="1200" kern="1200" baseline="0" dirty="0" err="1" smtClean="0">
                <a:solidFill>
                  <a:schemeClr val="tx1"/>
                </a:solidFill>
                <a:latin typeface="+mn-lt"/>
                <a:ea typeface="+mn-ea"/>
                <a:cs typeface="+mn-cs"/>
              </a:rPr>
              <a:t>neuropeptide</a:t>
            </a:r>
            <a:r>
              <a:rPr lang="en-US" sz="1200" kern="1200" baseline="0" dirty="0" smtClean="0">
                <a:solidFill>
                  <a:schemeClr val="tx1"/>
                </a:solidFill>
                <a:latin typeface="+mn-lt"/>
                <a:ea typeface="+mn-ea"/>
                <a:cs typeface="+mn-cs"/>
              </a:rPr>
              <a:t> system across mammalian evolution and the heritability of social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in humans91,92, including autistic traits93, is well known. Hence, variation in genes that encode </a:t>
            </a:r>
            <a:r>
              <a:rPr lang="en-US" sz="1200" kern="1200" baseline="0" dirty="0" err="1" smtClean="0">
                <a:solidFill>
                  <a:schemeClr val="tx1"/>
                </a:solidFill>
                <a:latin typeface="+mn-lt"/>
                <a:ea typeface="+mn-ea"/>
                <a:cs typeface="+mn-cs"/>
              </a:rPr>
              <a:t>neuropeptides</a:t>
            </a:r>
            <a:r>
              <a:rPr lang="en-US" sz="1200" kern="1200" baseline="0" dirty="0" smtClean="0">
                <a:solidFill>
                  <a:schemeClr val="tx1"/>
                </a:solidFill>
                <a:latin typeface="+mn-lt"/>
                <a:ea typeface="+mn-ea"/>
                <a:cs typeface="+mn-cs"/>
              </a:rPr>
              <a:t> may shed light on individual differences in social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and heritable disorders, such as ASD, that are characterized by impaired social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Although studies into the effect of variation in the genes encoding OXT and AVP on social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have been largely uninformative94, a substantial body of evidence now implicates the genes that encode their receptors. A role for OXT in genetic risk for ASD is supported by linkage data102 and disease association with common variants in </a:t>
            </a:r>
            <a:r>
              <a:rPr lang="en-US" sz="1200" i="1" kern="1200" baseline="0" dirty="0" smtClean="0">
                <a:solidFill>
                  <a:schemeClr val="tx1"/>
                </a:solidFill>
                <a:latin typeface="+mn-lt"/>
                <a:ea typeface="+mn-ea"/>
                <a:cs typeface="+mn-cs"/>
              </a:rPr>
              <a:t>OXTR94,103–107. Two single nucleotide polymorphisms (SNPs) in the third </a:t>
            </a:r>
            <a:r>
              <a:rPr lang="en-US" sz="1200" i="1" kern="1200" baseline="0" dirty="0" err="1" smtClean="0">
                <a:solidFill>
                  <a:schemeClr val="tx1"/>
                </a:solidFill>
                <a:latin typeface="+mn-lt"/>
                <a:ea typeface="+mn-ea"/>
                <a:cs typeface="+mn-cs"/>
              </a:rPr>
              <a:t>intron</a:t>
            </a:r>
            <a:r>
              <a:rPr lang="en-US" sz="1200" i="1" kern="1200" baseline="0" dirty="0" smtClean="0">
                <a:solidFill>
                  <a:schemeClr val="tx1"/>
                </a:solidFill>
                <a:latin typeface="+mn-lt"/>
                <a:ea typeface="+mn-ea"/>
                <a:cs typeface="+mn-cs"/>
              </a:rPr>
              <a:t> of OXTR have emerged as particularly promising candidates in the recent ASD literature: rs53576 (G to A) and rs2254298 (G to A) (FIG. 2). In several studies, these polymorphisms were </a:t>
            </a:r>
            <a:r>
              <a:rPr lang="en-US" sz="1200" i="1" kern="1200" baseline="0" dirty="0" err="1" smtClean="0">
                <a:solidFill>
                  <a:schemeClr val="tx1"/>
                </a:solidFill>
                <a:latin typeface="+mn-lt"/>
                <a:ea typeface="+mn-ea"/>
                <a:cs typeface="+mn-cs"/>
              </a:rPr>
              <a:t>overtransmitted</a:t>
            </a:r>
            <a:r>
              <a:rPr lang="en-US" sz="1200" i="1" kern="1200" baseline="0" dirty="0" smtClean="0">
                <a:solidFill>
                  <a:schemeClr val="tx1"/>
                </a:solidFill>
                <a:latin typeface="+mn-lt"/>
                <a:ea typeface="+mn-ea"/>
                <a:cs typeface="+mn-cs"/>
              </a:rPr>
              <a:t> in families to offspring with ASD105, and formed a central component in ASD-related haplotypes105,106 </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41</a:t>
            </a:fld>
            <a:endParaRPr lang="pt-BR"/>
          </a:p>
        </p:txBody>
      </p:sp>
    </p:spTree>
    <p:extLst>
      <p:ext uri="{BB962C8B-B14F-4D97-AF65-F5344CB8AC3E}">
        <p14:creationId xmlns:p14="http://schemas.microsoft.com/office/powerpoint/2010/main" val="75307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Regarding </a:t>
            </a:r>
            <a:r>
              <a:rPr lang="en-US" sz="1200" i="1" kern="1200" baseline="0" dirty="0" smtClean="0">
                <a:solidFill>
                  <a:schemeClr val="tx1"/>
                </a:solidFill>
                <a:latin typeface="+mn-lt"/>
                <a:ea typeface="+mn-ea"/>
                <a:cs typeface="+mn-cs"/>
              </a:rPr>
              <a:t>OXTR, a recent study found that the rs53576 genotype was associated with </a:t>
            </a:r>
            <a:r>
              <a:rPr lang="en-US" sz="1200" i="1" kern="1200" baseline="0" dirty="0" err="1" smtClean="0">
                <a:solidFill>
                  <a:schemeClr val="tx1"/>
                </a:solidFill>
                <a:latin typeface="+mn-lt"/>
                <a:ea typeface="+mn-ea"/>
                <a:cs typeface="+mn-cs"/>
              </a:rPr>
              <a:t>morphometric</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alterations of the hypothalamus and amygdala125 (FIG. 3b). The risk allele-load dependent decrease in hypothalamic volume predicted reduced reward dependence in males. Moreover, the correlation between grey matter volume of the hypothalamus and that of the dorsal </a:t>
            </a:r>
            <a:r>
              <a:rPr lang="en-US" sz="1200" kern="1200" baseline="0" dirty="0" err="1" smtClean="0">
                <a:solidFill>
                  <a:schemeClr val="tx1"/>
                </a:solidFill>
                <a:latin typeface="+mn-lt"/>
                <a:ea typeface="+mn-ea"/>
                <a:cs typeface="+mn-cs"/>
              </a:rPr>
              <a:t>cingulate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gyrus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amygdala</a:t>
            </a:r>
            <a:r>
              <a:rPr lang="en-US" sz="1200" kern="1200" baseline="0" dirty="0" smtClean="0">
                <a:solidFill>
                  <a:schemeClr val="tx1"/>
                </a:solidFill>
                <a:latin typeface="+mn-lt"/>
                <a:ea typeface="+mn-ea"/>
                <a:cs typeface="+mn-cs"/>
              </a:rPr>
              <a:t> was greater in </a:t>
            </a:r>
            <a:r>
              <a:rPr lang="en-US" sz="1200" i="1" kern="1200" baseline="0" dirty="0" smtClean="0">
                <a:solidFill>
                  <a:schemeClr val="tx1"/>
                </a:solidFill>
                <a:latin typeface="+mn-lt"/>
                <a:ea typeface="+mn-ea"/>
                <a:cs typeface="+mn-cs"/>
              </a:rPr>
              <a:t>OXTR risk allele carriers. In two other studies, the rs2254298A OXTR risk alleles were associated with larger </a:t>
            </a:r>
            <a:r>
              <a:rPr lang="en-US" sz="1200" i="1" kern="1200" baseline="0" dirty="0" err="1" smtClean="0">
                <a:solidFill>
                  <a:schemeClr val="tx1"/>
                </a:solidFill>
                <a:latin typeface="+mn-lt"/>
                <a:ea typeface="+mn-ea"/>
                <a:cs typeface="+mn-cs"/>
              </a:rPr>
              <a:t>amygdala</a:t>
            </a:r>
            <a:r>
              <a:rPr lang="en-US" sz="1200" i="1" kern="1200" baseline="0" dirty="0" smtClean="0">
                <a:solidFill>
                  <a:schemeClr val="tx1"/>
                </a:solidFill>
                <a:latin typeface="+mn-lt"/>
                <a:ea typeface="+mn-ea"/>
                <a:cs typeface="+mn-cs"/>
              </a:rPr>
              <a:t> volume143,144, </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42</a:t>
            </a:fld>
            <a:endParaRPr lang="pt-BR"/>
          </a:p>
        </p:txBody>
      </p:sp>
    </p:spTree>
    <p:extLst>
      <p:ext uri="{BB962C8B-B14F-4D97-AF65-F5344CB8AC3E}">
        <p14:creationId xmlns:p14="http://schemas.microsoft.com/office/powerpoint/2010/main" val="393316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Vasotocina</a:t>
            </a:r>
            <a:r>
              <a:rPr lang="pt-BR" dirty="0" smtClean="0"/>
              <a:t>: ocorre em peixes, aves e anfíbios e induz </a:t>
            </a:r>
            <a:r>
              <a:rPr lang="pt-BR" dirty="0" err="1" smtClean="0"/>
              <a:t>comportamente</a:t>
            </a:r>
            <a:r>
              <a:rPr lang="pt-BR" dirty="0" smtClean="0"/>
              <a:t> </a:t>
            </a:r>
            <a:r>
              <a:rPr lang="pt-BR" dirty="0" err="1" smtClean="0"/>
              <a:t>territorialista</a:t>
            </a:r>
            <a:endParaRPr lang="pt-BR" dirty="0" smtClean="0"/>
          </a:p>
          <a:p>
            <a:r>
              <a:rPr lang="pt-BR" dirty="0" err="1" smtClean="0"/>
              <a:t>Mesotocina</a:t>
            </a:r>
            <a:r>
              <a:rPr lang="pt-BR" dirty="0" smtClean="0"/>
              <a:t>:</a:t>
            </a:r>
            <a:r>
              <a:rPr lang="pt-BR" baseline="0" dirty="0" smtClean="0"/>
              <a:t> ocorre em aves, peixes e anfíbios e induz comportamento gregário</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6</a:t>
            </a:fld>
            <a:endParaRPr lang="pt-BR"/>
          </a:p>
        </p:txBody>
      </p:sp>
    </p:spTree>
    <p:extLst>
      <p:ext uri="{BB962C8B-B14F-4D97-AF65-F5344CB8AC3E}">
        <p14:creationId xmlns:p14="http://schemas.microsoft.com/office/powerpoint/2010/main" val="255164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Ratas</a:t>
            </a:r>
            <a:r>
              <a:rPr lang="en-US" dirty="0" smtClean="0"/>
              <a:t> e </a:t>
            </a:r>
            <a:r>
              <a:rPr lang="en-US" dirty="0" err="1" smtClean="0"/>
              <a:t>ratos</a:t>
            </a:r>
            <a:r>
              <a:rPr lang="en-US" dirty="0" smtClean="0"/>
              <a:t> </a:t>
            </a:r>
            <a:r>
              <a:rPr lang="en-US" dirty="0" err="1" smtClean="0"/>
              <a:t>exibem</a:t>
            </a:r>
            <a:r>
              <a:rPr lang="en-US" dirty="0" smtClean="0"/>
              <a:t> </a:t>
            </a:r>
            <a:r>
              <a:rPr lang="en-US" dirty="0" err="1" smtClean="0"/>
              <a:t>comportamento</a:t>
            </a:r>
            <a:r>
              <a:rPr lang="en-US" baseline="0" dirty="0" smtClean="0"/>
              <a:t> maternal </a:t>
            </a:r>
            <a:r>
              <a:rPr lang="en-US" baseline="0" dirty="0" err="1" smtClean="0"/>
              <a:t>após</a:t>
            </a:r>
            <a:r>
              <a:rPr lang="en-US" baseline="0" dirty="0" smtClean="0"/>
              <a:t> o </a:t>
            </a:r>
            <a:r>
              <a:rPr lang="en-US" baseline="0" dirty="0" err="1" smtClean="0"/>
              <a:t>contato</a:t>
            </a:r>
            <a:r>
              <a:rPr lang="en-US" baseline="0" dirty="0" smtClean="0"/>
              <a:t> com </a:t>
            </a:r>
            <a:r>
              <a:rPr lang="en-US" baseline="0" dirty="0" err="1" smtClean="0"/>
              <a:t>filhotes</a:t>
            </a:r>
            <a:r>
              <a:rPr lang="en-US" baseline="0" dirty="0" smtClean="0"/>
              <a:t> </a:t>
            </a:r>
            <a:r>
              <a:rPr lang="en-US" baseline="0" dirty="0" err="1" smtClean="0"/>
              <a:t>postiços</a:t>
            </a:r>
            <a:r>
              <a:rPr lang="en-US" baseline="0" dirty="0" smtClean="0"/>
              <a:t> </a:t>
            </a:r>
            <a:r>
              <a:rPr lang="en-US" baseline="0" dirty="0" err="1" smtClean="0"/>
              <a:t>por</a:t>
            </a:r>
            <a:r>
              <a:rPr lang="en-US" baseline="0" dirty="0" smtClean="0"/>
              <a:t> 5 a 7 </a:t>
            </a:r>
            <a:r>
              <a:rPr lang="en-US" baseline="0" dirty="0" err="1" smtClean="0"/>
              <a:t>dias</a:t>
            </a:r>
            <a:r>
              <a:rPr lang="en-US" baseline="0" dirty="0" smtClean="0"/>
              <a:t>. </a:t>
            </a:r>
            <a:r>
              <a:rPr lang="en-US" baseline="0" dirty="0" err="1" smtClean="0"/>
              <a:t>Todos</a:t>
            </a:r>
            <a:r>
              <a:rPr lang="en-US" baseline="0" dirty="0" smtClean="0"/>
              <a:t> </a:t>
            </a:r>
            <a:r>
              <a:rPr lang="en-US" baseline="0" dirty="0" err="1" smtClean="0"/>
              <a:t>os</a:t>
            </a:r>
            <a:r>
              <a:rPr lang="en-US" baseline="0" dirty="0" smtClean="0"/>
              <a:t> </a:t>
            </a:r>
            <a:r>
              <a:rPr lang="en-US" baseline="0" dirty="0" err="1" smtClean="0"/>
              <a:t>hormônios</a:t>
            </a:r>
            <a:r>
              <a:rPr lang="en-US" baseline="0" dirty="0" smtClean="0"/>
              <a:t> </a:t>
            </a:r>
            <a:r>
              <a:rPr lang="en-US" baseline="0" dirty="0" err="1" smtClean="0"/>
              <a:t>envolvidos</a:t>
            </a:r>
            <a:r>
              <a:rPr lang="en-US" baseline="0" dirty="0" smtClean="0"/>
              <a:t> </a:t>
            </a:r>
            <a:r>
              <a:rPr lang="en-US" baseline="0" dirty="0" err="1" smtClean="0"/>
              <a:t>foram</a:t>
            </a:r>
            <a:r>
              <a:rPr lang="en-US" baseline="0" dirty="0" smtClean="0"/>
              <a:t> </a:t>
            </a:r>
            <a:r>
              <a:rPr lang="en-US" baseline="0" dirty="0" err="1" smtClean="0"/>
              <a:t>testados</a:t>
            </a:r>
            <a:r>
              <a:rPr lang="en-US" baseline="0" dirty="0" smtClean="0"/>
              <a:t> </a:t>
            </a:r>
            <a:r>
              <a:rPr lang="en-US" baseline="0" dirty="0" err="1" smtClean="0"/>
              <a:t>individualmente</a:t>
            </a:r>
            <a:r>
              <a:rPr lang="en-US" baseline="0" dirty="0" smtClean="0"/>
              <a:t> e o </a:t>
            </a:r>
            <a:r>
              <a:rPr lang="en-US" baseline="0" dirty="0" err="1" smtClean="0"/>
              <a:t>que</a:t>
            </a:r>
            <a:r>
              <a:rPr lang="en-US" baseline="0" dirty="0" smtClean="0"/>
              <a:t> se </a:t>
            </a:r>
            <a:r>
              <a:rPr lang="en-US" baseline="0" dirty="0" err="1" smtClean="0"/>
              <a:t>encontrou</a:t>
            </a:r>
            <a:r>
              <a:rPr lang="en-US" baseline="0" dirty="0" smtClean="0"/>
              <a:t> </a:t>
            </a:r>
            <a:r>
              <a:rPr lang="en-US" baseline="0" dirty="0" err="1" smtClean="0"/>
              <a:t>foi</a:t>
            </a:r>
            <a:r>
              <a:rPr lang="en-US" baseline="0" dirty="0" smtClean="0"/>
              <a:t> o </a:t>
            </a:r>
            <a:r>
              <a:rPr lang="en-US" baseline="0" dirty="0" err="1" smtClean="0"/>
              <a:t>estrógeno</a:t>
            </a:r>
            <a:r>
              <a:rPr lang="en-US" baseline="0" dirty="0" smtClean="0"/>
              <a:t> </a:t>
            </a:r>
            <a:r>
              <a:rPr lang="en-US" baseline="0" dirty="0" err="1" smtClean="0"/>
              <a:t>como</a:t>
            </a:r>
            <a:r>
              <a:rPr lang="en-US" baseline="0" dirty="0" smtClean="0"/>
              <a:t> </a:t>
            </a:r>
            <a:r>
              <a:rPr lang="en-US" baseline="0" dirty="0" err="1" smtClean="0"/>
              <a:t>mais</a:t>
            </a:r>
            <a:r>
              <a:rPr lang="en-US" baseline="0" dirty="0" smtClean="0"/>
              <a:t> intense.</a:t>
            </a:r>
            <a:endParaRPr lang="en-US" dirty="0" smtClean="0"/>
          </a:p>
          <a:p>
            <a:endParaRPr lang="en-US" dirty="0" smtClean="0"/>
          </a:p>
          <a:p>
            <a:r>
              <a:rPr lang="en-US" dirty="0" err="1" smtClean="0"/>
              <a:t>Ratas</a:t>
            </a:r>
            <a:r>
              <a:rPr lang="en-US" baseline="0" dirty="0" smtClean="0"/>
              <a:t> </a:t>
            </a:r>
            <a:r>
              <a:rPr lang="en-US" baseline="0" dirty="0" err="1" smtClean="0"/>
              <a:t>virgens</a:t>
            </a:r>
            <a:r>
              <a:rPr lang="en-US" baseline="0" dirty="0" smtClean="0"/>
              <a:t> </a:t>
            </a:r>
            <a:r>
              <a:rPr lang="en-US" baseline="0" dirty="0" err="1" smtClean="0"/>
              <a:t>apresentam</a:t>
            </a:r>
            <a:r>
              <a:rPr lang="en-US" baseline="0" dirty="0" smtClean="0"/>
              <a:t> </a:t>
            </a:r>
            <a:r>
              <a:rPr lang="en-US" baseline="0" dirty="0" err="1" smtClean="0"/>
              <a:t>indiferença</a:t>
            </a:r>
            <a:r>
              <a:rPr lang="en-US" baseline="0" dirty="0" smtClean="0"/>
              <a:t> </a:t>
            </a:r>
            <a:r>
              <a:rPr lang="en-US" baseline="0" dirty="0" err="1" smtClean="0"/>
              <a:t>ou</a:t>
            </a:r>
            <a:r>
              <a:rPr lang="en-US" baseline="0" dirty="0" smtClean="0"/>
              <a:t> ate </a:t>
            </a:r>
            <a:r>
              <a:rPr lang="en-US" baseline="0" dirty="0" err="1" smtClean="0"/>
              <a:t>mesmo</a:t>
            </a:r>
            <a:r>
              <a:rPr lang="en-US" baseline="0" dirty="0" smtClean="0"/>
              <a:t> </a:t>
            </a:r>
            <a:r>
              <a:rPr lang="en-US" baseline="0" dirty="0" err="1" smtClean="0"/>
              <a:t>aversão</a:t>
            </a:r>
            <a:r>
              <a:rPr lang="en-US" baseline="0" dirty="0" smtClean="0"/>
              <a:t> </a:t>
            </a:r>
            <a:r>
              <a:rPr lang="en-US" baseline="0" dirty="0" err="1" smtClean="0"/>
              <a:t>aversao</a:t>
            </a:r>
            <a:r>
              <a:rPr lang="en-US" baseline="0" dirty="0" smtClean="0"/>
              <a:t> a </a:t>
            </a:r>
            <a:r>
              <a:rPr lang="en-US" baseline="0" dirty="0" err="1" smtClean="0"/>
              <a:t>filhotes</a:t>
            </a:r>
            <a:r>
              <a:rPr lang="en-US" baseline="0" dirty="0" smtClean="0"/>
              <a:t> da </a:t>
            </a:r>
            <a:r>
              <a:rPr lang="en-US" baseline="0" dirty="0" err="1" smtClean="0"/>
              <a:t>mesma</a:t>
            </a:r>
            <a:r>
              <a:rPr lang="en-US" baseline="0" dirty="0" smtClean="0"/>
              <a:t> </a:t>
            </a:r>
            <a:r>
              <a:rPr lang="en-US" baseline="0" dirty="0" err="1" smtClean="0"/>
              <a:t>espécie</a:t>
            </a:r>
            <a:r>
              <a:rPr lang="en-US" baseline="0" dirty="0" smtClean="0"/>
              <a:t>. </a:t>
            </a:r>
            <a:r>
              <a:rPr lang="en-US" dirty="0" err="1" smtClean="0"/>
              <a:t>Injeçao</a:t>
            </a:r>
            <a:r>
              <a:rPr lang="en-US" dirty="0" smtClean="0"/>
              <a:t> de</a:t>
            </a:r>
            <a:r>
              <a:rPr lang="en-US" baseline="0" dirty="0" smtClean="0"/>
              <a:t> </a:t>
            </a:r>
            <a:r>
              <a:rPr lang="en-US" baseline="0" dirty="0" err="1" smtClean="0"/>
              <a:t>oxitocina</a:t>
            </a:r>
            <a:r>
              <a:rPr lang="en-US" baseline="0" dirty="0" smtClean="0"/>
              <a:t> no </a:t>
            </a:r>
            <a:r>
              <a:rPr lang="en-US" baseline="0" dirty="0" err="1" smtClean="0"/>
              <a:t>ventriculo</a:t>
            </a:r>
            <a:r>
              <a:rPr lang="en-US" baseline="0" dirty="0" smtClean="0"/>
              <a:t> cerebral </a:t>
            </a:r>
            <a:r>
              <a:rPr lang="en-US" baseline="0" dirty="0" err="1" smtClean="0"/>
              <a:t>induz</a:t>
            </a:r>
            <a:r>
              <a:rPr lang="en-US" baseline="0" dirty="0" smtClean="0"/>
              <a:t> </a:t>
            </a:r>
            <a:r>
              <a:rPr lang="en-US" baseline="0" dirty="0" err="1" smtClean="0"/>
              <a:t>ao</a:t>
            </a:r>
            <a:r>
              <a:rPr lang="en-US" baseline="0" dirty="0" smtClean="0"/>
              <a:t> </a:t>
            </a:r>
            <a:r>
              <a:rPr lang="en-US" baseline="0" dirty="0" err="1" smtClean="0"/>
              <a:t>comportamento</a:t>
            </a:r>
            <a:r>
              <a:rPr lang="en-US" baseline="0" dirty="0" smtClean="0"/>
              <a:t> maternal em </a:t>
            </a:r>
            <a:r>
              <a:rPr lang="en-US" baseline="0" dirty="0" err="1" smtClean="0"/>
              <a:t>ratas</a:t>
            </a:r>
            <a:r>
              <a:rPr lang="en-US" baseline="0" dirty="0" smtClean="0"/>
              <a:t> </a:t>
            </a:r>
            <a:r>
              <a:rPr lang="en-US" baseline="0" dirty="0" err="1" smtClean="0"/>
              <a:t>virgens</a:t>
            </a:r>
            <a:r>
              <a:rPr lang="en-US" baseline="0" dirty="0" smtClean="0"/>
              <a:t>. A OT </a:t>
            </a:r>
            <a:r>
              <a:rPr lang="en-US" baseline="0" dirty="0" err="1" smtClean="0"/>
              <a:t>parece</a:t>
            </a:r>
            <a:r>
              <a:rPr lang="en-US" baseline="0" dirty="0" smtClean="0"/>
              <a:t> </a:t>
            </a:r>
            <a:r>
              <a:rPr lang="en-US" baseline="0" dirty="0" err="1" smtClean="0"/>
              <a:t>ter</a:t>
            </a:r>
            <a:r>
              <a:rPr lang="en-US" baseline="0" dirty="0" smtClean="0"/>
              <a:t> </a:t>
            </a:r>
            <a:r>
              <a:rPr lang="en-US" baseline="0" dirty="0" err="1" smtClean="0"/>
              <a:t>papel</a:t>
            </a:r>
            <a:r>
              <a:rPr lang="en-US" baseline="0" dirty="0" smtClean="0"/>
              <a:t> </a:t>
            </a:r>
            <a:r>
              <a:rPr lang="en-US" baseline="0" dirty="0" err="1" smtClean="0"/>
              <a:t>importante</a:t>
            </a:r>
            <a:r>
              <a:rPr lang="en-US" baseline="0" dirty="0" smtClean="0"/>
              <a:t> no </a:t>
            </a:r>
            <a:r>
              <a:rPr lang="en-US" baseline="0" dirty="0" err="1" smtClean="0"/>
              <a:t>início</a:t>
            </a:r>
            <a:r>
              <a:rPr lang="en-US" baseline="0" dirty="0" smtClean="0"/>
              <a:t> do </a:t>
            </a:r>
            <a:r>
              <a:rPr lang="en-US" baseline="0" dirty="0" err="1" smtClean="0"/>
              <a:t>cuidado</a:t>
            </a:r>
            <a:r>
              <a:rPr lang="en-US" baseline="0" dirty="0" smtClean="0"/>
              <a:t> </a:t>
            </a:r>
            <a:r>
              <a:rPr lang="en-US" baseline="0" dirty="0" err="1" smtClean="0"/>
              <a:t>materno</a:t>
            </a:r>
            <a:r>
              <a:rPr lang="en-US" baseline="0" dirty="0" smtClean="0"/>
              <a:t>, </a:t>
            </a:r>
            <a:r>
              <a:rPr lang="en-US" baseline="0" dirty="0" err="1" smtClean="0"/>
              <a:t>nao</a:t>
            </a:r>
            <a:r>
              <a:rPr lang="en-US" baseline="0" dirty="0" smtClean="0"/>
              <a:t> </a:t>
            </a:r>
            <a:r>
              <a:rPr lang="en-US" baseline="0" dirty="0" err="1" smtClean="0"/>
              <a:t>sendo</a:t>
            </a:r>
            <a:r>
              <a:rPr lang="en-US" baseline="0" dirty="0" smtClean="0"/>
              <a:t> </a:t>
            </a:r>
            <a:r>
              <a:rPr lang="en-US" baseline="0" dirty="0" err="1" smtClean="0"/>
              <a:t>necessaria</a:t>
            </a:r>
            <a:r>
              <a:rPr lang="en-US" baseline="0" dirty="0" smtClean="0"/>
              <a:t> </a:t>
            </a:r>
            <a:r>
              <a:rPr lang="en-US" baseline="0" dirty="0" err="1" smtClean="0"/>
              <a:t>uma</a:t>
            </a:r>
            <a:r>
              <a:rPr lang="en-US" baseline="0" dirty="0" smtClean="0"/>
              <a:t> </a:t>
            </a:r>
            <a:r>
              <a:rPr lang="en-US" baseline="0" dirty="0" err="1" smtClean="0"/>
              <a:t>vez</a:t>
            </a:r>
            <a:r>
              <a:rPr lang="en-US" baseline="0" dirty="0" smtClean="0"/>
              <a:t> </a:t>
            </a:r>
            <a:r>
              <a:rPr lang="en-US" baseline="0" dirty="0" err="1" smtClean="0"/>
              <a:t>estabelecida</a:t>
            </a:r>
            <a:r>
              <a:rPr lang="en-US" baseline="0" dirty="0" smtClean="0"/>
              <a:t> o </a:t>
            </a:r>
            <a:r>
              <a:rPr lang="en-US" baseline="0" dirty="0" err="1" smtClean="0"/>
              <a:t>cuidado</a:t>
            </a:r>
            <a:r>
              <a:rPr lang="en-US" baseline="0" dirty="0" smtClean="0"/>
              <a:t> com </a:t>
            </a:r>
            <a:r>
              <a:rPr lang="en-US" baseline="0" dirty="0" err="1" smtClean="0"/>
              <a:t>filhotes</a:t>
            </a:r>
            <a:r>
              <a:rPr lang="en-US" baseline="0" dirty="0" smtClean="0"/>
              <a:t>.</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7</a:t>
            </a:fld>
            <a:endParaRPr lang="pt-BR"/>
          </a:p>
        </p:txBody>
      </p:sp>
    </p:spTree>
    <p:extLst>
      <p:ext uri="{BB962C8B-B14F-4D97-AF65-F5344CB8AC3E}">
        <p14:creationId xmlns:p14="http://schemas.microsoft.com/office/powerpoint/2010/main" val="339328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Sexually mature, virgin female Sprague-Dawley rats (250-350 g) were obtained from the </a:t>
            </a:r>
            <a:r>
              <a:rPr lang="en-US" sz="1200" b="0" i="0" u="none" strike="noStrike" kern="1200" baseline="0" dirty="0" err="1" smtClean="0">
                <a:solidFill>
                  <a:schemeClr val="tx1"/>
                </a:solidFill>
                <a:latin typeface="+mn-lt"/>
                <a:ea typeface="+mn-ea"/>
                <a:cs typeface="+mn-cs"/>
              </a:rPr>
              <a:t>Zivic</a:t>
            </a:r>
            <a:r>
              <a:rPr lang="en-US" sz="1200" b="0" i="0" u="none" strike="noStrike" kern="1200" baseline="0" dirty="0" smtClean="0">
                <a:solidFill>
                  <a:schemeClr val="tx1"/>
                </a:solidFill>
                <a:latin typeface="+mn-lt"/>
                <a:ea typeface="+mn-ea"/>
                <a:cs typeface="+mn-cs"/>
              </a:rPr>
              <a:t> Miller Laboratory (Allison </a:t>
            </a:r>
            <a:r>
              <a:rPr lang="pt-BR" sz="1200" b="0" i="0" u="none" strike="noStrike" kern="1200" baseline="0" dirty="0" smtClean="0">
                <a:solidFill>
                  <a:schemeClr val="tx1"/>
                </a:solidFill>
                <a:latin typeface="+mn-lt"/>
                <a:ea typeface="+mn-ea"/>
                <a:cs typeface="+mn-cs"/>
              </a:rPr>
              <a:t>Park, PA). </a:t>
            </a:r>
            <a:r>
              <a:rPr lang="pt-BR" sz="1200" b="0" i="0" u="none" strike="noStrike" kern="1200" baseline="0" dirty="0" err="1" smtClean="0">
                <a:solidFill>
                  <a:schemeClr val="tx1"/>
                </a:solidFill>
                <a:latin typeface="+mn-lt"/>
                <a:ea typeface="+mn-ea"/>
                <a:cs typeface="+mn-cs"/>
              </a:rPr>
              <a:t>Pregnant</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females</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timed</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to</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deliver</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at</a:t>
            </a:r>
            <a:r>
              <a:rPr lang="pt-BR" sz="1200" b="0" i="0" u="none" strike="noStrike" kern="1200" baseline="0" dirty="0" smtClean="0">
                <a:solidFill>
                  <a:schemeClr val="tx1"/>
                </a:solidFill>
                <a:latin typeface="+mn-lt"/>
                <a:ea typeface="+mn-ea"/>
                <a:cs typeface="+mn-cs"/>
              </a:rPr>
              <a:t> regular </a:t>
            </a:r>
            <a:r>
              <a:rPr lang="pt-BR" sz="1200" b="0" i="0" u="none" strike="noStrike" kern="1200" baseline="0" dirty="0" err="1" smtClean="0">
                <a:solidFill>
                  <a:schemeClr val="tx1"/>
                </a:solidFill>
                <a:latin typeface="+mn-lt"/>
                <a:ea typeface="+mn-ea"/>
                <a:cs typeface="+mn-cs"/>
              </a:rPr>
              <a:t>intervals</a:t>
            </a:r>
            <a:r>
              <a:rPr lang="pt-B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were obtained from the same source to ensure a supply of pups. Indwelling </a:t>
            </a:r>
            <a:r>
              <a:rPr lang="en-US" sz="1200" b="0" i="0" u="none" strike="noStrike" kern="1200" baseline="0" dirty="0" err="1" smtClean="0">
                <a:solidFill>
                  <a:schemeClr val="tx1"/>
                </a:solidFill>
                <a:latin typeface="+mn-lt"/>
                <a:ea typeface="+mn-ea"/>
                <a:cs typeface="+mn-cs"/>
              </a:rPr>
              <a:t>cannulae</a:t>
            </a:r>
            <a:r>
              <a:rPr lang="en-US" sz="1200" b="0" i="0" u="none" strike="noStrike" kern="1200" baseline="0" dirty="0" smtClean="0">
                <a:solidFill>
                  <a:schemeClr val="tx1"/>
                </a:solidFill>
                <a:latin typeface="+mn-lt"/>
                <a:ea typeface="+mn-ea"/>
                <a:cs typeface="+mn-cs"/>
              </a:rPr>
              <a:t> were placed in the left lateral intracerebral ventricle of each virgin female under light ketamine anesthesia </a:t>
            </a:r>
            <a:r>
              <a:rPr lang="pt-BR" sz="1200" b="0" i="0" u="none" strike="noStrike" kern="1200" baseline="0" dirty="0" smtClean="0">
                <a:solidFill>
                  <a:schemeClr val="tx1"/>
                </a:solidFill>
                <a:latin typeface="+mn-lt"/>
                <a:ea typeface="+mn-ea"/>
                <a:cs typeface="+mn-cs"/>
              </a:rPr>
              <a:t>(100 mg/kg </a:t>
            </a:r>
            <a:r>
              <a:rPr lang="pt-BR" sz="1200" b="0" i="0" u="none" strike="noStrike" kern="1200" baseline="0" dirty="0" err="1" smtClean="0">
                <a:solidFill>
                  <a:schemeClr val="tx1"/>
                </a:solidFill>
                <a:latin typeface="+mn-lt"/>
                <a:ea typeface="+mn-ea"/>
                <a:cs typeface="+mn-cs"/>
              </a:rPr>
              <a:t>intraperitoneally</a:t>
            </a:r>
            <a:r>
              <a:rPr lang="pt-BR" sz="1200" b="0" i="0" u="none" strike="noStrike" kern="1200" baseline="0" dirty="0" smtClean="0">
                <a:solidFill>
                  <a:schemeClr val="tx1"/>
                </a:solidFill>
                <a:latin typeface="+mn-lt"/>
                <a:ea typeface="+mn-ea"/>
                <a:cs typeface="+mn-cs"/>
              </a:rPr>
              <a:t>).</a:t>
            </a:r>
          </a:p>
          <a:p>
            <a:r>
              <a:rPr lang="pt-BR" dirty="0" err="1" smtClean="0"/>
              <a:t>Grouping</a:t>
            </a:r>
            <a:r>
              <a:rPr lang="pt-BR" dirty="0" smtClean="0"/>
              <a:t>, </a:t>
            </a:r>
            <a:r>
              <a:rPr lang="pt-BR" dirty="0" err="1" smtClean="0"/>
              <a:t>licking</a:t>
            </a:r>
            <a:r>
              <a:rPr lang="pt-BR" dirty="0" smtClean="0"/>
              <a:t>,</a:t>
            </a:r>
            <a:r>
              <a:rPr lang="pt-BR" baseline="0" dirty="0" smtClean="0"/>
              <a:t> </a:t>
            </a:r>
            <a:r>
              <a:rPr lang="pt-BR" baseline="0" dirty="0" err="1" smtClean="0"/>
              <a:t>crouching</a:t>
            </a:r>
            <a:r>
              <a:rPr lang="pt-BR" baseline="0" dirty="0" smtClean="0"/>
              <a:t>, </a:t>
            </a:r>
            <a:r>
              <a:rPr lang="pt-BR" baseline="0" dirty="0" err="1" smtClean="0"/>
              <a:t>retrieval</a:t>
            </a:r>
            <a:r>
              <a:rPr lang="pt-BR" baseline="0" dirty="0" smtClean="0"/>
              <a:t> and </a:t>
            </a:r>
            <a:r>
              <a:rPr lang="pt-BR" baseline="0" dirty="0" err="1" smtClean="0"/>
              <a:t>nest</a:t>
            </a:r>
            <a:r>
              <a:rPr lang="pt-BR" baseline="0" dirty="0" smtClean="0"/>
              <a:t> </a:t>
            </a:r>
            <a:r>
              <a:rPr lang="pt-BR" baseline="0" dirty="0" err="1" smtClean="0"/>
              <a:t>building</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8</a:t>
            </a:fld>
            <a:endParaRPr lang="pt-BR"/>
          </a:p>
        </p:txBody>
      </p:sp>
    </p:spTree>
    <p:extLst>
      <p:ext uri="{BB962C8B-B14F-4D97-AF65-F5344CB8AC3E}">
        <p14:creationId xmlns:p14="http://schemas.microsoft.com/office/powerpoint/2010/main" val="357890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Blocking OTR in the postpartum </a:t>
            </a:r>
            <a:r>
              <a:rPr lang="en-US" sz="1200" b="1" i="0" kern="1200" dirty="0" err="1" smtClean="0">
                <a:solidFill>
                  <a:schemeClr val="tx1"/>
                </a:solidFill>
                <a:effectLst/>
                <a:latin typeface="+mn-lt"/>
                <a:ea typeface="+mn-ea"/>
                <a:cs typeface="+mn-cs"/>
              </a:rPr>
              <a:t>mPFC</a:t>
            </a:r>
            <a:r>
              <a:rPr lang="en-US" sz="1200" b="1" i="0" kern="1200" dirty="0" smtClean="0">
                <a:solidFill>
                  <a:schemeClr val="tx1"/>
                </a:solidFill>
                <a:effectLst/>
                <a:latin typeface="+mn-lt"/>
                <a:ea typeface="+mn-ea"/>
                <a:cs typeface="+mn-cs"/>
              </a:rPr>
              <a:t> impairs maternal behavior.</a:t>
            </a:r>
            <a:r>
              <a:rPr lang="en-US" sz="1200" b="0" i="0" kern="1200" dirty="0" smtClean="0">
                <a:solidFill>
                  <a:schemeClr val="tx1"/>
                </a:solidFill>
                <a:effectLst/>
                <a:latin typeface="+mn-lt"/>
                <a:ea typeface="+mn-ea"/>
                <a:cs typeface="+mn-cs"/>
              </a:rPr>
              <a:t> Postpartum females receiving the lower 0.1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dose of the OTR-A in the </a:t>
            </a:r>
            <a:r>
              <a:rPr lang="en-US" sz="1200" b="0" i="0" kern="1200" dirty="0" err="1" smtClean="0">
                <a:solidFill>
                  <a:schemeClr val="tx1"/>
                </a:solidFill>
                <a:effectLst/>
                <a:latin typeface="+mn-lt"/>
                <a:ea typeface="+mn-ea"/>
                <a:cs typeface="+mn-cs"/>
              </a:rPr>
              <a:t>mPFC</a:t>
            </a:r>
            <a:r>
              <a:rPr lang="en-US" sz="1200" b="0" i="0" kern="1200" dirty="0" smtClean="0">
                <a:solidFill>
                  <a:schemeClr val="tx1"/>
                </a:solidFill>
                <a:effectLst/>
                <a:latin typeface="+mn-lt"/>
                <a:ea typeface="+mn-ea"/>
                <a:cs typeface="+mn-cs"/>
              </a:rPr>
              <a:t> took longer to retrieve the first pup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and retrieved fewer pups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as compared to saline controls. The lower dose of the OTR-A in the </a:t>
            </a:r>
            <a:r>
              <a:rPr lang="en-US" sz="1200" b="0" i="0" kern="1200" dirty="0" err="1" smtClean="0">
                <a:solidFill>
                  <a:schemeClr val="tx1"/>
                </a:solidFill>
                <a:effectLst/>
                <a:latin typeface="+mn-lt"/>
                <a:ea typeface="+mn-ea"/>
                <a:cs typeface="+mn-cs"/>
              </a:rPr>
              <a:t>mPFC</a:t>
            </a:r>
            <a:r>
              <a:rPr lang="en-US" sz="1200" b="0" i="0" kern="1200" dirty="0" smtClean="0">
                <a:solidFill>
                  <a:schemeClr val="tx1"/>
                </a:solidFill>
                <a:effectLst/>
                <a:latin typeface="+mn-lt"/>
                <a:ea typeface="+mn-ea"/>
                <a:cs typeface="+mn-cs"/>
              </a:rPr>
              <a:t> also decreased the amount of time spent in pup directed behaviors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Both the low and high dose of OTR-A increased home cage exploratory behavior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Bars represent mean ± SEM; *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0.1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OTR-A vs. saline, †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0.1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OTR-A vs. saline and 0.5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OTR-A, #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0.1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OTR-A and 0.5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μl</a:t>
            </a:r>
            <a:r>
              <a:rPr lang="en-US" sz="1200" b="0" i="0" kern="1200" dirty="0" smtClean="0">
                <a:solidFill>
                  <a:schemeClr val="tx1"/>
                </a:solidFill>
                <a:effectLst/>
                <a:latin typeface="+mn-lt"/>
                <a:ea typeface="+mn-ea"/>
                <a:cs typeface="+mn-cs"/>
              </a:rPr>
              <a:t> OTR-A vs. saline.</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10</a:t>
            </a:fld>
            <a:endParaRPr lang="pt-BR"/>
          </a:p>
        </p:txBody>
      </p:sp>
    </p:spTree>
    <p:extLst>
      <p:ext uri="{BB962C8B-B14F-4D97-AF65-F5344CB8AC3E}">
        <p14:creationId xmlns:p14="http://schemas.microsoft.com/office/powerpoint/2010/main" val="36376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Nas – núcleos </a:t>
            </a:r>
            <a:r>
              <a:rPr lang="pt-BR" dirty="0" err="1" smtClean="0"/>
              <a:t>accumbens</a:t>
            </a:r>
            <a:endParaRPr lang="pt-BR" dirty="0" smtClean="0"/>
          </a:p>
          <a:p>
            <a:r>
              <a:rPr lang="pt-BR" dirty="0" smtClean="0"/>
              <a:t>ACC – Comissura anterior</a:t>
            </a:r>
          </a:p>
          <a:p>
            <a:r>
              <a:rPr lang="pt-BR" dirty="0" smtClean="0"/>
              <a:t>BNST – </a:t>
            </a:r>
            <a:r>
              <a:rPr lang="pt-BR" dirty="0" err="1" smtClean="0"/>
              <a:t>stria</a:t>
            </a:r>
            <a:r>
              <a:rPr lang="pt-BR" baseline="0" dirty="0" smtClean="0"/>
              <a:t> terminal</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11</a:t>
            </a:fld>
            <a:endParaRPr lang="pt-BR"/>
          </a:p>
        </p:txBody>
      </p:sp>
    </p:spTree>
    <p:extLst>
      <p:ext uri="{BB962C8B-B14F-4D97-AF65-F5344CB8AC3E}">
        <p14:creationId xmlns:p14="http://schemas.microsoft.com/office/powerpoint/2010/main" val="322261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i="1" dirty="0" smtClean="0"/>
              <a:t>Some male prairie voles are devoted fathers and faithful partners, while others are less satisfactory on both counts. The spectrum of behavior is shaped by a genetic mechanism that allows for quick evolutionary changes, two researchers from Emory University report in today’s issue of Science.</a:t>
            </a:r>
          </a:p>
          <a:p>
            <a:r>
              <a:rPr lang="en-US" i="1" dirty="0" smtClean="0"/>
              <a:t>The manipulation of a single gene is enough to cure the wandering eye of a meadow vole. According to a report published today in the journal Nature, </a:t>
            </a:r>
            <a:r>
              <a:rPr lang="en-US" i="1" dirty="0" smtClean="0">
                <a:hlinkClick r:id="rId3"/>
              </a:rPr>
              <a:t>gene therapy</a:t>
            </a:r>
            <a:r>
              <a:rPr lang="en-US" i="1" dirty="0" smtClean="0"/>
              <a:t> that increases levels of a specific protein in the brain turned the promiscuous creatures into monogamous mates.”</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15</a:t>
            </a:fld>
            <a:endParaRPr lang="pt-BR"/>
          </a:p>
        </p:txBody>
      </p:sp>
    </p:spTree>
    <p:extLst>
      <p:ext uri="{BB962C8B-B14F-4D97-AF65-F5344CB8AC3E}">
        <p14:creationId xmlns:p14="http://schemas.microsoft.com/office/powerpoint/2010/main" val="31303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C e </a:t>
            </a:r>
            <a:r>
              <a:rPr lang="pt-BR" dirty="0" err="1" smtClean="0"/>
              <a:t>E</a:t>
            </a:r>
            <a:r>
              <a:rPr lang="pt-BR" dirty="0" smtClean="0"/>
              <a:t> – rato da pradaria</a:t>
            </a:r>
          </a:p>
          <a:p>
            <a:r>
              <a:rPr lang="pt-BR" dirty="0" smtClean="0"/>
              <a:t>B, D e F – rato da montanha</a:t>
            </a:r>
          </a:p>
          <a:p>
            <a:r>
              <a:rPr lang="pt-BR" dirty="0" smtClean="0"/>
              <a:t>A – Rato da pradaria</a:t>
            </a:r>
          </a:p>
          <a:p>
            <a:r>
              <a:rPr lang="pt-BR" dirty="0" smtClean="0"/>
              <a:t>B-</a:t>
            </a:r>
            <a:r>
              <a:rPr lang="pt-BR" baseline="0" dirty="0" smtClean="0"/>
              <a:t> rato da montanha</a:t>
            </a:r>
          </a:p>
          <a:p>
            <a:r>
              <a:rPr lang="pt-BR" baseline="0" dirty="0" smtClean="0"/>
              <a:t>D – rato do pinheiro</a:t>
            </a:r>
          </a:p>
          <a:p>
            <a:r>
              <a:rPr lang="pt-BR" baseline="0" dirty="0" smtClean="0"/>
              <a:t>E rato do brejo</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16</a:t>
            </a:fld>
            <a:endParaRPr lang="pt-BR"/>
          </a:p>
        </p:txBody>
      </p:sp>
    </p:spTree>
    <p:extLst>
      <p:ext uri="{BB962C8B-B14F-4D97-AF65-F5344CB8AC3E}">
        <p14:creationId xmlns:p14="http://schemas.microsoft.com/office/powerpoint/2010/main" val="348310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Para que</a:t>
            </a:r>
            <a:r>
              <a:rPr lang="pt-BR" baseline="0" dirty="0" smtClean="0"/>
              <a:t> a preferência se estabeleça é preciso a interação sexual. Caso não haja comportamento sexual demora 24 horas para que se estabeleça a preferência. Com a ocitocina isso demora minutos.</a:t>
            </a:r>
          </a:p>
          <a:p>
            <a:r>
              <a:rPr lang="pt-BR" baseline="0" dirty="0" smtClean="0"/>
              <a:t>Portanto, infere-se que o acasalamento estimula a liberação de ocitocina que age no sistema límbico levando à formação de casais.</a:t>
            </a:r>
            <a:endParaRPr lang="pt-BR" dirty="0"/>
          </a:p>
        </p:txBody>
      </p:sp>
      <p:sp>
        <p:nvSpPr>
          <p:cNvPr id="4" name="Espaço Reservado para Número de Slide 3"/>
          <p:cNvSpPr>
            <a:spLocks noGrp="1"/>
          </p:cNvSpPr>
          <p:nvPr>
            <p:ph type="sldNum" sz="quarter" idx="10"/>
          </p:nvPr>
        </p:nvSpPr>
        <p:spPr/>
        <p:txBody>
          <a:bodyPr/>
          <a:lstStyle/>
          <a:p>
            <a:fld id="{280E9CDA-BFAA-4DAC-B1FA-EA1A14A69387}" type="slidenum">
              <a:rPr lang="pt-BR" smtClean="0"/>
              <a:pPr/>
              <a:t>17</a:t>
            </a:fld>
            <a:endParaRPr lang="pt-BR"/>
          </a:p>
        </p:txBody>
      </p:sp>
    </p:spTree>
    <p:extLst>
      <p:ext uri="{BB962C8B-B14F-4D97-AF65-F5344CB8AC3E}">
        <p14:creationId xmlns:p14="http://schemas.microsoft.com/office/powerpoint/2010/main" val="348218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Date Placeholder 29"/>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19" name="Footer Placeholder 18"/>
          <p:cNvSpPr>
            <a:spLocks noGrp="1"/>
          </p:cNvSpPr>
          <p:nvPr>
            <p:ph type="ftr" sz="quarter" idx="11"/>
          </p:nvPr>
        </p:nvSpPr>
        <p:spPr/>
        <p:txBody>
          <a:bodyPr/>
          <a:lstStyle/>
          <a:p>
            <a:endParaRPr lang="pt-BR"/>
          </a:p>
        </p:txBody>
      </p:sp>
      <p:sp>
        <p:nvSpPr>
          <p:cNvPr id="27" name="Slide Number Placeholder 26"/>
          <p:cNvSpPr>
            <a:spLocks noGrp="1"/>
          </p:cNvSpPr>
          <p:nvPr>
            <p:ph type="sldNum" sz="quarter" idx="12"/>
          </p:nvPr>
        </p:nvSpPr>
        <p:spPr/>
        <p:txBody>
          <a:bodyPr/>
          <a:lstStyle/>
          <a:p>
            <a:fld id="{040658AD-1889-4C36-9BD9-D1E82CF7856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Date Placeholder 3"/>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658AD-1889-4C36-9BD9-D1E82CF7856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BR" smtClean="0"/>
              <a:t>Clique para editar o título mestre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Date Placeholder 6"/>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Date Placeholder 2"/>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 texto mestre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0658AD-1889-4C36-9BD9-D1E82CF7856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título mestre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Date Placeholder 4"/>
          <p:cNvSpPr>
            <a:spLocks noGrp="1"/>
          </p:cNvSpPr>
          <p:nvPr>
            <p:ph type="dt" sz="half" idx="10"/>
          </p:nvPr>
        </p:nvSpPr>
        <p:spPr/>
        <p:txBody>
          <a:bodyPr/>
          <a:lstStyle/>
          <a:p>
            <a:fld id="{451620C6-0FCC-4C27-A2E7-F7B8D90C1435}" type="datetimeFigureOut">
              <a:rPr lang="pt-BR" smtClean="0"/>
              <a:pPr/>
              <a:t>27/10/2018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8077200" y="6356350"/>
            <a:ext cx="609600" cy="365125"/>
          </a:xfrm>
        </p:spPr>
        <p:txBody>
          <a:bodyPr/>
          <a:lstStyle/>
          <a:p>
            <a:fld id="{040658AD-1889-4C36-9BD9-D1E82CF78569}" type="slidenum">
              <a:rPr lang="pt-BR" smtClean="0"/>
              <a:pPr/>
              <a:t>‹nº›</a:t>
            </a:fld>
            <a:endParaRPr lang="pt-B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título mestre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1620C6-0FCC-4C27-A2E7-F7B8D90C1435}" type="datetimeFigureOut">
              <a:rPr lang="pt-BR" smtClean="0"/>
              <a:pPr/>
              <a:t>27/10/2018</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0658AD-1889-4C36-9BD9-D1E82CF78569}" type="slidenum">
              <a:rPr lang="pt-BR" smtClean="0"/>
              <a:pPr/>
              <a:t>‹nº›</a:t>
            </a:fld>
            <a:endParaRPr lang="pt-B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onlinelibrary.wiley.com/doi/10.1111/j.1601-183X.2005.00162.x/full#f1" TargetMode="External"/><Relationship Id="rId2" Type="http://schemas.openxmlformats.org/officeDocument/2006/relationships/hyperlink" Target="http://onlinelibrary.wiley.com/doi/10.1111/gbb.2006.5.issue-3/issuetoc"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upload.wikimedia.org/wikipedia/commons/5/55/Oxytocin_with_labels.p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upload.wikimedia.org/wikipedia/commons/9/95/Vasopressin_labeled.png" TargetMode="Externa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3568" y="5661248"/>
            <a:ext cx="8229600" cy="3231232"/>
          </a:xfrm>
          <a:effectLst>
            <a:outerShdw blurRad="50800" dist="38100" dir="2700000" algn="tl" rotWithShape="0">
              <a:prstClr val="black">
                <a:alpha val="40000"/>
              </a:prstClr>
            </a:outerShdw>
          </a:effectLst>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5300" b="1" dirty="0" err="1" smtClean="0"/>
              <a:t>Ocitocina</a:t>
            </a:r>
            <a:r>
              <a:rPr lang="en-US" sz="5300" b="1" dirty="0" smtClean="0"/>
              <a:t> e TEA: from bench to bedside</a:t>
            </a:r>
            <a:br>
              <a:rPr lang="en-US" sz="5300" b="1" dirty="0" smtClean="0"/>
            </a:br>
            <a:r>
              <a:rPr lang="en-US" sz="5300" b="1" dirty="0" smtClean="0"/>
              <a:t/>
            </a:r>
            <a:br>
              <a:rPr lang="en-US" sz="5300" b="1" dirty="0" smtClean="0"/>
            </a:br>
            <a:r>
              <a:rPr lang="en-US" sz="3100" b="1" dirty="0" err="1" smtClean="0"/>
              <a:t>Profa</a:t>
            </a:r>
            <a:r>
              <a:rPr lang="en-US" sz="3100" b="1" dirty="0" smtClean="0"/>
              <a:t>. Dra. Miriam Ribeiro</a:t>
            </a:r>
            <a:br>
              <a:rPr lang="en-US" sz="3100" b="1" dirty="0" smtClean="0"/>
            </a:br>
            <a:r>
              <a:rPr lang="en-US" sz="3100" b="1" dirty="0" err="1" smtClean="0"/>
              <a:t>Universidade</a:t>
            </a:r>
            <a:r>
              <a:rPr lang="en-US" sz="3100" b="1" dirty="0" smtClean="0"/>
              <a:t> </a:t>
            </a:r>
            <a:r>
              <a:rPr lang="en-US" sz="3100" b="1" dirty="0" err="1" smtClean="0"/>
              <a:t>Presbiteriana</a:t>
            </a:r>
            <a:r>
              <a:rPr lang="en-US" sz="3100" b="1" dirty="0" smtClean="0"/>
              <a:t> Mackenzie</a:t>
            </a:r>
            <a:r>
              <a:rPr lang="en-US" sz="5300" dirty="0" smtClean="0"/>
              <a:t/>
            </a:r>
            <a:br>
              <a:rPr lang="en-US" sz="5300" dirty="0" smtClean="0"/>
            </a:br>
            <a:r>
              <a:rPr lang="en-US" dirty="0"/>
              <a:t/>
            </a:r>
            <a:br>
              <a:rPr lang="en-US" dirty="0"/>
            </a:br>
            <a:r>
              <a:rPr lang="en-US" dirty="0" smtClean="0"/>
              <a:t/>
            </a:r>
            <a:br>
              <a:rPr lang="en-US" dirty="0" smtClean="0"/>
            </a:br>
            <a:r>
              <a:rPr lang="en-US" dirty="0"/>
              <a:t/>
            </a:r>
            <a:br>
              <a:rPr lang="en-US" dirty="0"/>
            </a:br>
            <a:endParaRPr lang="pt-BR" dirty="0"/>
          </a:p>
        </p:txBody>
      </p:sp>
      <p:pic>
        <p:nvPicPr>
          <p:cNvPr id="1026" name="Picture 2" descr="SImbolo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67342"/>
            <a:ext cx="972320" cy="97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rasao_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199" y="260648"/>
            <a:ext cx="10479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fnbeh-08-00258-g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6019071" cy="4155257"/>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123728" y="116632"/>
            <a:ext cx="4572000" cy="646331"/>
          </a:xfrm>
          <a:prstGeom prst="rect">
            <a:avLst/>
          </a:prstGeom>
        </p:spPr>
        <p:txBody>
          <a:bodyPr>
            <a:spAutoFit/>
          </a:bodyPr>
          <a:lstStyle/>
          <a:p>
            <a:r>
              <a:rPr lang="en-US" b="1" dirty="0"/>
              <a:t>Blocking OTR in the postpartum </a:t>
            </a:r>
            <a:r>
              <a:rPr lang="en-US" b="1" dirty="0" err="1"/>
              <a:t>mPFC</a:t>
            </a:r>
            <a:r>
              <a:rPr lang="en-US" b="1" dirty="0"/>
              <a:t> impairs maternal behavior</a:t>
            </a:r>
            <a:endParaRPr lang="pt-BR" dirty="0"/>
          </a:p>
        </p:txBody>
      </p:sp>
    </p:spTree>
    <p:extLst>
      <p:ext uri="{BB962C8B-B14F-4D97-AF65-F5344CB8AC3E}">
        <p14:creationId xmlns:p14="http://schemas.microsoft.com/office/powerpoint/2010/main" val="149656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a:effectLst>
            <a:outerShdw blurRad="50800" dist="38100" dir="2700000" algn="tl" rotWithShape="0">
              <a:prstClr val="black">
                <a:alpha val="40000"/>
              </a:prstClr>
            </a:outerShdw>
          </a:effectLst>
        </p:spPr>
        <p:txBody>
          <a:bodyPr/>
          <a:lstStyle/>
          <a:p>
            <a:r>
              <a:rPr lang="en-US" dirty="0" err="1" smtClean="0"/>
              <a:t>Liberação</a:t>
            </a:r>
            <a:r>
              <a:rPr lang="en-US" dirty="0" smtClean="0"/>
              <a:t> de </a:t>
            </a:r>
            <a:r>
              <a:rPr lang="en-US" dirty="0" err="1" smtClean="0"/>
              <a:t>ocitocina</a:t>
            </a:r>
            <a:endParaRPr lang="pt-BR" dirty="0"/>
          </a:p>
        </p:txBody>
      </p:sp>
      <p:pic>
        <p:nvPicPr>
          <p:cNvPr id="6" name="Picture 2" descr="http://www.nature.com/nrn/journal/v12/n9/images/nrn3044-f1.jpg"/>
          <p:cNvPicPr>
            <a:picLocks noGrp="1" noChangeAspect="1" noChangeArrowheads="1"/>
          </p:cNvPicPr>
          <p:nvPr>
            <p:ph idx="1"/>
          </p:nvPr>
        </p:nvPicPr>
        <p:blipFill>
          <a:blip r:embed="rId3" cstate="print"/>
          <a:stretch>
            <a:fillRect/>
          </a:stretch>
        </p:blipFill>
        <p:spPr bwMode="auto">
          <a:xfrm>
            <a:off x="1476375" y="2062956"/>
            <a:ext cx="6191250" cy="4133850"/>
          </a:xfrm>
          <a:prstGeom prst="rect">
            <a:avLst/>
          </a:prstGeom>
          <a:noFill/>
        </p:spPr>
      </p:pic>
    </p:spTree>
    <p:extLst>
      <p:ext uri="{BB962C8B-B14F-4D97-AF65-F5344CB8AC3E}">
        <p14:creationId xmlns:p14="http://schemas.microsoft.com/office/powerpoint/2010/main" val="18767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er image expansion"/>
          <p:cNvPicPr>
            <a:picLocks noChangeAspect="1" noChangeArrowheads="1"/>
          </p:cNvPicPr>
          <p:nvPr/>
        </p:nvPicPr>
        <p:blipFill>
          <a:blip r:embed="rId2" cstate="print"/>
          <a:srcRect/>
          <a:stretch>
            <a:fillRect/>
          </a:stretch>
        </p:blipFill>
        <p:spPr bwMode="auto">
          <a:xfrm>
            <a:off x="1619672" y="980728"/>
            <a:ext cx="5904656" cy="5059217"/>
          </a:xfrm>
          <a:prstGeom prst="rect">
            <a:avLst/>
          </a:prstGeom>
          <a:noFill/>
        </p:spPr>
      </p:pic>
    </p:spTree>
    <p:extLst>
      <p:ext uri="{BB962C8B-B14F-4D97-AF65-F5344CB8AC3E}">
        <p14:creationId xmlns:p14="http://schemas.microsoft.com/office/powerpoint/2010/main" val="74871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844824"/>
            <a:ext cx="7488832" cy="3693319"/>
          </a:xfrm>
          <a:prstGeom prst="rect">
            <a:avLst/>
          </a:prstGeom>
        </p:spPr>
        <p:txBody>
          <a:bodyPr wrap="square">
            <a:spAutoFit/>
          </a:bodyPr>
          <a:lstStyle/>
          <a:p>
            <a:pPr algn="just"/>
            <a:r>
              <a:rPr lang="en-US" dirty="0" smtClean="0"/>
              <a:t>In rodents: olfactory </a:t>
            </a:r>
            <a:r>
              <a:rPr lang="pt-BR" dirty="0" err="1" smtClean="0"/>
              <a:t>bulb</a:t>
            </a:r>
            <a:r>
              <a:rPr lang="pt-BR" dirty="0" smtClean="0"/>
              <a:t> </a:t>
            </a:r>
            <a:r>
              <a:rPr lang="pt-BR" dirty="0"/>
              <a:t>(OB) and </a:t>
            </a:r>
            <a:r>
              <a:rPr lang="pt-BR" dirty="0" err="1"/>
              <a:t>tubercle</a:t>
            </a:r>
            <a:r>
              <a:rPr lang="pt-BR" dirty="0"/>
              <a:t>, </a:t>
            </a:r>
            <a:r>
              <a:rPr lang="pt-BR" dirty="0" err="1"/>
              <a:t>neocortex</a:t>
            </a:r>
            <a:r>
              <a:rPr lang="pt-BR" dirty="0"/>
              <a:t>, </a:t>
            </a:r>
            <a:r>
              <a:rPr lang="pt-BR" dirty="0" err="1"/>
              <a:t>endopiriform</a:t>
            </a:r>
            <a:r>
              <a:rPr lang="pt-BR" dirty="0"/>
              <a:t> </a:t>
            </a:r>
            <a:r>
              <a:rPr lang="pt-BR" dirty="0" err="1"/>
              <a:t>cortex</a:t>
            </a:r>
            <a:r>
              <a:rPr lang="pt-BR" dirty="0"/>
              <a:t>, </a:t>
            </a:r>
            <a:r>
              <a:rPr lang="pt-BR" dirty="0" err="1">
                <a:solidFill>
                  <a:srgbClr val="FF0000"/>
                </a:solidFill>
              </a:rPr>
              <a:t>hippocampal</a:t>
            </a:r>
            <a:r>
              <a:rPr lang="pt-BR" dirty="0"/>
              <a:t> </a:t>
            </a:r>
            <a:r>
              <a:rPr lang="pt-BR" dirty="0" err="1" smtClean="0"/>
              <a:t>formation</a:t>
            </a:r>
            <a:r>
              <a:rPr lang="en-US" dirty="0" smtClean="0"/>
              <a:t>, </a:t>
            </a:r>
            <a:r>
              <a:rPr lang="en-US" dirty="0">
                <a:solidFill>
                  <a:srgbClr val="FF0000"/>
                </a:solidFill>
              </a:rPr>
              <a:t>central and lateral </a:t>
            </a:r>
            <a:r>
              <a:rPr lang="en-US" dirty="0" err="1">
                <a:solidFill>
                  <a:srgbClr val="FF0000"/>
                </a:solidFill>
              </a:rPr>
              <a:t>amygdala</a:t>
            </a:r>
            <a:r>
              <a:rPr lang="en-US" dirty="0"/>
              <a:t>, </a:t>
            </a:r>
            <a:r>
              <a:rPr lang="en-US" dirty="0">
                <a:solidFill>
                  <a:srgbClr val="FF0000"/>
                </a:solidFill>
              </a:rPr>
              <a:t>BNST, nucleus </a:t>
            </a:r>
            <a:r>
              <a:rPr lang="en-US" dirty="0" err="1">
                <a:solidFill>
                  <a:srgbClr val="FF0000"/>
                </a:solidFill>
              </a:rPr>
              <a:t>accumbens</a:t>
            </a:r>
            <a:r>
              <a:rPr lang="en-US" dirty="0">
                <a:solidFill>
                  <a:srgbClr val="FF0000"/>
                </a:solidFill>
              </a:rPr>
              <a:t> (</a:t>
            </a:r>
            <a:r>
              <a:rPr lang="en-US" dirty="0" err="1">
                <a:solidFill>
                  <a:srgbClr val="FF0000"/>
                </a:solidFill>
              </a:rPr>
              <a:t>NAcc</a:t>
            </a:r>
            <a:r>
              <a:rPr lang="en-US" dirty="0">
                <a:solidFill>
                  <a:srgbClr val="FF0000"/>
                </a:solidFill>
              </a:rPr>
              <a:t>), </a:t>
            </a:r>
            <a:r>
              <a:rPr lang="en-US" dirty="0" smtClean="0">
                <a:solidFill>
                  <a:srgbClr val="FF0000"/>
                </a:solidFill>
              </a:rPr>
              <a:t>and </a:t>
            </a:r>
            <a:r>
              <a:rPr lang="pt-BR" dirty="0" err="1" smtClean="0">
                <a:solidFill>
                  <a:srgbClr val="FF0000"/>
                </a:solidFill>
              </a:rPr>
              <a:t>ventromedial</a:t>
            </a:r>
            <a:r>
              <a:rPr lang="pt-BR" dirty="0" smtClean="0">
                <a:solidFill>
                  <a:srgbClr val="FF0000"/>
                </a:solidFill>
              </a:rPr>
              <a:t> </a:t>
            </a:r>
            <a:r>
              <a:rPr lang="pt-BR" dirty="0" err="1">
                <a:solidFill>
                  <a:srgbClr val="FF0000"/>
                </a:solidFill>
              </a:rPr>
              <a:t>hypothalamus</a:t>
            </a:r>
            <a:r>
              <a:rPr lang="pt-BR" dirty="0"/>
              <a:t> (VMH) (</a:t>
            </a:r>
            <a:r>
              <a:rPr lang="pt-BR" dirty="0" err="1"/>
              <a:t>Insel</a:t>
            </a:r>
            <a:r>
              <a:rPr lang="pt-BR" dirty="0"/>
              <a:t> </a:t>
            </a:r>
            <a:r>
              <a:rPr lang="pt-BR" i="1" dirty="0" err="1"/>
              <a:t>et</a:t>
            </a:r>
            <a:r>
              <a:rPr lang="pt-BR" i="1" dirty="0"/>
              <a:t> al., 1991; </a:t>
            </a:r>
            <a:r>
              <a:rPr lang="pt-BR" i="1" dirty="0" err="1"/>
              <a:t>Veinante</a:t>
            </a:r>
            <a:r>
              <a:rPr lang="pt-BR" i="1" dirty="0"/>
              <a:t> and </a:t>
            </a:r>
            <a:r>
              <a:rPr lang="pt-BR" i="1" dirty="0" err="1"/>
              <a:t>Freund-Mercier</a:t>
            </a:r>
            <a:r>
              <a:rPr lang="pt-BR" i="1" dirty="0"/>
              <a:t>, 1997</a:t>
            </a:r>
            <a:r>
              <a:rPr lang="pt-BR" i="1" dirty="0" smtClean="0"/>
              <a:t>).</a:t>
            </a:r>
          </a:p>
          <a:p>
            <a:endParaRPr lang="en-US" i="1" dirty="0" smtClean="0"/>
          </a:p>
          <a:p>
            <a:endParaRPr lang="pt-BR" i="1" dirty="0"/>
          </a:p>
          <a:p>
            <a:pPr algn="just"/>
            <a:r>
              <a:rPr lang="en-US" dirty="0" smtClean="0"/>
              <a:t>In humans: basal </a:t>
            </a:r>
            <a:r>
              <a:rPr lang="en-US" dirty="0"/>
              <a:t>nucleus of </a:t>
            </a:r>
            <a:r>
              <a:rPr lang="en-US" dirty="0" err="1"/>
              <a:t>Meynert</a:t>
            </a:r>
            <a:r>
              <a:rPr lang="en-US" dirty="0"/>
              <a:t>, the nucleus of the </a:t>
            </a:r>
            <a:r>
              <a:rPr lang="en-US" dirty="0" smtClean="0"/>
              <a:t>vertical limb </a:t>
            </a:r>
            <a:r>
              <a:rPr lang="en-US" dirty="0"/>
              <a:t>of the diagonal band of </a:t>
            </a:r>
            <a:r>
              <a:rPr lang="en-US" dirty="0" err="1"/>
              <a:t>Broca</a:t>
            </a:r>
            <a:r>
              <a:rPr lang="en-US" dirty="0"/>
              <a:t>, the ventral part of the lateral </a:t>
            </a:r>
            <a:r>
              <a:rPr lang="en-US" dirty="0" err="1"/>
              <a:t>septal</a:t>
            </a:r>
            <a:r>
              <a:rPr lang="en-US" dirty="0"/>
              <a:t> nucleus, the </a:t>
            </a:r>
            <a:r>
              <a:rPr lang="en-US" dirty="0" err="1" smtClean="0">
                <a:solidFill>
                  <a:srgbClr val="FF0000"/>
                </a:solidFill>
              </a:rPr>
              <a:t>preoptic</a:t>
            </a:r>
            <a:r>
              <a:rPr lang="en-US" dirty="0" smtClean="0">
                <a:solidFill>
                  <a:srgbClr val="FF0000"/>
                </a:solidFill>
              </a:rPr>
              <a:t>/anterior </a:t>
            </a:r>
            <a:r>
              <a:rPr lang="en-US" dirty="0">
                <a:solidFill>
                  <a:srgbClr val="FF0000"/>
                </a:solidFill>
              </a:rPr>
              <a:t>hypothalamic </a:t>
            </a:r>
            <a:r>
              <a:rPr lang="en-US" dirty="0"/>
              <a:t>area, the posterior hypothalamic area, the </a:t>
            </a:r>
            <a:r>
              <a:rPr lang="en-US" dirty="0" err="1"/>
              <a:t>substantia</a:t>
            </a:r>
            <a:r>
              <a:rPr lang="en-US" dirty="0"/>
              <a:t> </a:t>
            </a:r>
            <a:r>
              <a:rPr lang="en-US" dirty="0" err="1"/>
              <a:t>nigra</a:t>
            </a:r>
            <a:r>
              <a:rPr lang="en-US" dirty="0"/>
              <a:t> </a:t>
            </a:r>
            <a:r>
              <a:rPr lang="en-US" dirty="0" smtClean="0"/>
              <a:t>pars </a:t>
            </a:r>
            <a:r>
              <a:rPr lang="en-US" dirty="0" err="1" smtClean="0"/>
              <a:t>compacta</a:t>
            </a:r>
            <a:r>
              <a:rPr lang="en-US" dirty="0"/>
              <a:t>, and the </a:t>
            </a:r>
            <a:r>
              <a:rPr lang="en-US" dirty="0" err="1"/>
              <a:t>substantia</a:t>
            </a:r>
            <a:r>
              <a:rPr lang="en-US" dirty="0"/>
              <a:t> </a:t>
            </a:r>
            <a:r>
              <a:rPr lang="en-US" dirty="0" err="1"/>
              <a:t>gelatinosae</a:t>
            </a:r>
            <a:r>
              <a:rPr lang="en-US" dirty="0"/>
              <a:t> of the caudal spinal trigeminal nucleus and of </a:t>
            </a:r>
            <a:r>
              <a:rPr lang="en-US" dirty="0" smtClean="0"/>
              <a:t>the dorsal </a:t>
            </a:r>
            <a:r>
              <a:rPr lang="en-US" dirty="0"/>
              <a:t>horn of the upper spinal cord, as well as in the </a:t>
            </a:r>
            <a:r>
              <a:rPr lang="en-US" dirty="0" err="1"/>
              <a:t>medio</a:t>
            </a:r>
            <a:r>
              <a:rPr lang="en-US" dirty="0"/>
              <a:t>-dorsal region of the nucleus of </a:t>
            </a:r>
            <a:r>
              <a:rPr lang="en-US" dirty="0" smtClean="0"/>
              <a:t>the </a:t>
            </a:r>
            <a:r>
              <a:rPr lang="fr-FR" dirty="0" smtClean="0"/>
              <a:t>solitary </a:t>
            </a:r>
            <a:r>
              <a:rPr lang="fr-FR" dirty="0"/>
              <a:t>tract (Loup </a:t>
            </a:r>
            <a:r>
              <a:rPr lang="fr-FR" i="1" dirty="0"/>
              <a:t>et al., 1991; Loup et al., 1989).</a:t>
            </a:r>
            <a:endParaRPr lang="pt-BR" dirty="0"/>
          </a:p>
        </p:txBody>
      </p:sp>
      <p:sp>
        <p:nvSpPr>
          <p:cNvPr id="3" name="Título 2"/>
          <p:cNvSpPr>
            <a:spLocks noGrp="1"/>
          </p:cNvSpPr>
          <p:nvPr>
            <p:ph type="title"/>
          </p:nvPr>
        </p:nvSpPr>
        <p:spPr/>
        <p:txBody>
          <a:bodyPr/>
          <a:lstStyle/>
          <a:p>
            <a:r>
              <a:rPr lang="en-US" dirty="0" err="1" smtClean="0"/>
              <a:t>Distribuição</a:t>
            </a:r>
            <a:r>
              <a:rPr lang="en-US" dirty="0" smtClean="0"/>
              <a:t> dos </a:t>
            </a:r>
            <a:r>
              <a:rPr lang="en-US" dirty="0" err="1" smtClean="0"/>
              <a:t>receptores</a:t>
            </a:r>
            <a:r>
              <a:rPr lang="en-US" dirty="0" smtClean="0"/>
              <a:t> OTR</a:t>
            </a:r>
            <a:endParaRPr lang="pt-BR" dirty="0"/>
          </a:p>
        </p:txBody>
      </p:sp>
    </p:spTree>
    <p:extLst>
      <p:ext uri="{BB962C8B-B14F-4D97-AF65-F5344CB8AC3E}">
        <p14:creationId xmlns:p14="http://schemas.microsoft.com/office/powerpoint/2010/main" val="340105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Gênero</a:t>
            </a:r>
            <a:r>
              <a:rPr lang="en-US" dirty="0" smtClean="0"/>
              <a:t> </a:t>
            </a:r>
            <a:r>
              <a:rPr lang="en-US" dirty="0" err="1" smtClean="0"/>
              <a:t>específico</a:t>
            </a:r>
            <a:endParaRPr lang="pt-BR" dirty="0"/>
          </a:p>
        </p:txBody>
      </p:sp>
      <p:sp>
        <p:nvSpPr>
          <p:cNvPr id="5" name="Espaço Reservado para Conteúdo 4"/>
          <p:cNvSpPr>
            <a:spLocks noGrp="1"/>
          </p:cNvSpPr>
          <p:nvPr>
            <p:ph idx="1"/>
          </p:nvPr>
        </p:nvSpPr>
        <p:spPr/>
        <p:txBody>
          <a:bodyPr>
            <a:normAutofit/>
          </a:bodyPr>
          <a:lstStyle/>
          <a:p>
            <a:r>
              <a:rPr lang="en-US" dirty="0" smtClean="0"/>
              <a:t>OT and OTR expression is usually higher in females (Carter, 2007; </a:t>
            </a:r>
            <a:r>
              <a:rPr lang="en-US" dirty="0" err="1" smtClean="0"/>
              <a:t>Zingg</a:t>
            </a:r>
            <a:r>
              <a:rPr lang="en-US" dirty="0" smtClean="0"/>
              <a:t> and Laporte,2003).</a:t>
            </a:r>
          </a:p>
          <a:p>
            <a:r>
              <a:rPr lang="en-US" dirty="0" smtClean="0"/>
              <a:t>The central roles of OT on behaviors and physiology are strongly dependent on steroid hormones and gender.</a:t>
            </a:r>
          </a:p>
          <a:p>
            <a:r>
              <a:rPr lang="en-US" dirty="0" smtClean="0"/>
              <a:t>OT and OTR distributions between brains of </a:t>
            </a:r>
            <a:r>
              <a:rPr lang="da-DK" dirty="0" smtClean="0"/>
              <a:t>different sexes have been reported (Carter, 2007; Insel </a:t>
            </a:r>
            <a:r>
              <a:rPr lang="da-DK" i="1" dirty="0" smtClean="0"/>
              <a:t>et al., 1991; Tribollet et al., 1997; </a:t>
            </a:r>
            <a:r>
              <a:rPr lang="pt-BR" dirty="0" err="1" smtClean="0"/>
              <a:t>Tribollet</a:t>
            </a:r>
            <a:r>
              <a:rPr lang="pt-BR" dirty="0" smtClean="0"/>
              <a:t> </a:t>
            </a:r>
            <a:r>
              <a:rPr lang="pt-BR" i="1" dirty="0" err="1" smtClean="0"/>
              <a:t>et</a:t>
            </a:r>
            <a:r>
              <a:rPr lang="pt-BR" i="1" dirty="0" smtClean="0"/>
              <a:t> al., 1992).</a:t>
            </a:r>
            <a:endParaRPr lang="pt-BR" dirty="0" smtClean="0"/>
          </a:p>
          <a:p>
            <a:endParaRPr lang="pt-BR" dirty="0"/>
          </a:p>
        </p:txBody>
      </p:sp>
    </p:spTree>
    <p:extLst>
      <p:ext uri="{BB962C8B-B14F-4D97-AF65-F5344CB8AC3E}">
        <p14:creationId xmlns:p14="http://schemas.microsoft.com/office/powerpoint/2010/main" val="3942041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loveatbrown.files.wordpress.com/2010/04/6a00d8341c630a53ef010535883d39970b-800wi.jpg"/>
          <p:cNvPicPr>
            <a:picLocks noChangeAspect="1" noChangeArrowheads="1"/>
          </p:cNvPicPr>
          <p:nvPr/>
        </p:nvPicPr>
        <p:blipFill>
          <a:blip r:embed="rId3" cstate="print"/>
          <a:srcRect/>
          <a:stretch>
            <a:fillRect/>
          </a:stretch>
        </p:blipFill>
        <p:spPr bwMode="auto">
          <a:xfrm>
            <a:off x="16642" y="3140968"/>
            <a:ext cx="4762500" cy="3009901"/>
          </a:xfrm>
          <a:prstGeom prst="rect">
            <a:avLst/>
          </a:prstGeom>
          <a:noFill/>
        </p:spPr>
      </p:pic>
      <p:sp>
        <p:nvSpPr>
          <p:cNvPr id="3" name="Título 2"/>
          <p:cNvSpPr>
            <a:spLocks noGrp="1"/>
          </p:cNvSpPr>
          <p:nvPr>
            <p:ph type="title"/>
          </p:nvPr>
        </p:nvSpPr>
        <p:spPr/>
        <p:txBody>
          <a:bodyPr>
            <a:normAutofit fontScale="90000"/>
          </a:bodyPr>
          <a:lstStyle/>
          <a:p>
            <a:r>
              <a:rPr lang="en-US" dirty="0" err="1" smtClean="0"/>
              <a:t>Comportamento</a:t>
            </a:r>
            <a:r>
              <a:rPr lang="en-US" dirty="0" smtClean="0"/>
              <a:t> parental e </a:t>
            </a:r>
            <a:r>
              <a:rPr lang="en-US" dirty="0" err="1" smtClean="0"/>
              <a:t>monogamia</a:t>
            </a:r>
            <a:r>
              <a:rPr lang="en-US" dirty="0" smtClean="0"/>
              <a:t> </a:t>
            </a:r>
            <a:endParaRPr lang="pt-BR" dirty="0"/>
          </a:p>
        </p:txBody>
      </p:sp>
      <p:sp>
        <p:nvSpPr>
          <p:cNvPr id="4" name="CaixaDeTexto 3"/>
          <p:cNvSpPr txBox="1"/>
          <p:nvPr/>
        </p:nvSpPr>
        <p:spPr>
          <a:xfrm>
            <a:off x="51416" y="2564904"/>
            <a:ext cx="3791679" cy="369332"/>
          </a:xfrm>
          <a:prstGeom prst="rect">
            <a:avLst/>
          </a:prstGeom>
          <a:noFill/>
        </p:spPr>
        <p:txBody>
          <a:bodyPr wrap="none" rtlCol="0">
            <a:spAutoFit/>
          </a:bodyPr>
          <a:lstStyle/>
          <a:p>
            <a:r>
              <a:rPr lang="pt-BR" i="1" dirty="0" smtClean="0"/>
              <a:t>Rato do campo (</a:t>
            </a:r>
            <a:r>
              <a:rPr lang="pt-BR" i="1" dirty="0" err="1" smtClean="0"/>
              <a:t>Microtus</a:t>
            </a:r>
            <a:r>
              <a:rPr lang="pt-BR" i="1" dirty="0" smtClean="0"/>
              <a:t> </a:t>
            </a:r>
            <a:r>
              <a:rPr lang="pt-BR" i="1" dirty="0" err="1" smtClean="0"/>
              <a:t>ochrogaster</a:t>
            </a:r>
            <a:r>
              <a:rPr lang="pt-BR" i="1" dirty="0" smtClean="0"/>
              <a:t>)</a:t>
            </a:r>
            <a:endParaRPr lang="pt-BR" dirty="0"/>
          </a:p>
        </p:txBody>
      </p:sp>
      <p:pic>
        <p:nvPicPr>
          <p:cNvPr id="1026" name="Picture 2" descr="http://www.konza.ksu.edu/gallery/prairie_vo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747" y="3140967"/>
            <a:ext cx="4303630" cy="300990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296950" y="2564904"/>
            <a:ext cx="3955570" cy="369332"/>
          </a:xfrm>
          <a:prstGeom prst="rect">
            <a:avLst/>
          </a:prstGeom>
          <a:noFill/>
        </p:spPr>
        <p:txBody>
          <a:bodyPr wrap="none" rtlCol="0">
            <a:spAutoFit/>
          </a:bodyPr>
          <a:lstStyle/>
          <a:p>
            <a:r>
              <a:rPr lang="pt-BR" i="1" dirty="0" smtClean="0"/>
              <a:t>Rato da montanha (</a:t>
            </a:r>
            <a:r>
              <a:rPr lang="pt-BR" i="1" dirty="0" err="1" smtClean="0"/>
              <a:t>Microtus</a:t>
            </a:r>
            <a:r>
              <a:rPr lang="pt-BR" i="1" dirty="0" smtClean="0"/>
              <a:t> </a:t>
            </a:r>
            <a:r>
              <a:rPr lang="pt-BR" i="1" dirty="0" err="1" smtClean="0"/>
              <a:t>montanus</a:t>
            </a:r>
            <a:r>
              <a:rPr lang="pt-BR" i="1" dirty="0" smtClean="0"/>
              <a:t>)</a:t>
            </a:r>
            <a:endParaRPr lang="pt-BR" dirty="0"/>
          </a:p>
        </p:txBody>
      </p:sp>
    </p:spTree>
    <p:extLst>
      <p:ext uri="{BB962C8B-B14F-4D97-AF65-F5344CB8AC3E}">
        <p14:creationId xmlns:p14="http://schemas.microsoft.com/office/powerpoint/2010/main" val="438074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07504" y="0"/>
            <a:ext cx="8568001" cy="2506467"/>
          </a:xfrm>
          <a:prstGeom prst="rect">
            <a:avLst/>
          </a:prstGeom>
        </p:spPr>
      </p:pic>
      <p:pic>
        <p:nvPicPr>
          <p:cNvPr id="4" name="Imagem 3"/>
          <p:cNvPicPr>
            <a:picLocks noChangeAspect="1"/>
          </p:cNvPicPr>
          <p:nvPr/>
        </p:nvPicPr>
        <p:blipFill rotWithShape="1">
          <a:blip r:embed="rId4"/>
          <a:srcRect b="32000"/>
          <a:stretch/>
        </p:blipFill>
        <p:spPr>
          <a:xfrm>
            <a:off x="179512" y="2509575"/>
            <a:ext cx="3945270" cy="4015769"/>
          </a:xfrm>
          <a:prstGeom prst="rect">
            <a:avLst/>
          </a:prstGeom>
        </p:spPr>
      </p:pic>
      <p:pic>
        <p:nvPicPr>
          <p:cNvPr id="5" name="Imagem 4"/>
          <p:cNvPicPr>
            <a:picLocks noChangeAspect="1"/>
          </p:cNvPicPr>
          <p:nvPr/>
        </p:nvPicPr>
        <p:blipFill rotWithShape="1">
          <a:blip r:embed="rId5"/>
          <a:srcRect r="38790"/>
          <a:stretch/>
        </p:blipFill>
        <p:spPr>
          <a:xfrm>
            <a:off x="4285605" y="2852936"/>
            <a:ext cx="4389900" cy="3587501"/>
          </a:xfrm>
          <a:prstGeom prst="rect">
            <a:avLst/>
          </a:prstGeom>
        </p:spPr>
      </p:pic>
    </p:spTree>
    <p:extLst>
      <p:ext uri="{BB962C8B-B14F-4D97-AF65-F5344CB8AC3E}">
        <p14:creationId xmlns:p14="http://schemas.microsoft.com/office/powerpoint/2010/main" val="177427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66147" y="2924944"/>
            <a:ext cx="6583279" cy="372638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66147" y="404664"/>
            <a:ext cx="6583279" cy="1799689"/>
          </a:xfrm>
          <a:prstGeom prst="rect">
            <a:avLst/>
          </a:prstGeom>
          <a:noFill/>
          <a:ln w="9525">
            <a:noFill/>
            <a:miter lim="800000"/>
            <a:headEnd/>
            <a:tailEnd/>
          </a:ln>
        </p:spPr>
      </p:pic>
    </p:spTree>
    <p:extLst>
      <p:ext uri="{BB962C8B-B14F-4D97-AF65-F5344CB8AC3E}">
        <p14:creationId xmlns:p14="http://schemas.microsoft.com/office/powerpoint/2010/main" val="388971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1520" y="898738"/>
            <a:ext cx="8497073" cy="946086"/>
          </a:xfrm>
          <a:prstGeom prst="rect">
            <a:avLst/>
          </a:prstGeom>
        </p:spPr>
      </p:pic>
      <p:pic>
        <p:nvPicPr>
          <p:cNvPr id="3" name="Imagem 2"/>
          <p:cNvPicPr>
            <a:picLocks noChangeAspect="1"/>
          </p:cNvPicPr>
          <p:nvPr/>
        </p:nvPicPr>
        <p:blipFill>
          <a:blip r:embed="rId3"/>
          <a:stretch>
            <a:fillRect/>
          </a:stretch>
        </p:blipFill>
        <p:spPr>
          <a:xfrm>
            <a:off x="107504" y="6309320"/>
            <a:ext cx="3147600" cy="347400"/>
          </a:xfrm>
          <a:prstGeom prst="rect">
            <a:avLst/>
          </a:prstGeom>
        </p:spPr>
      </p:pic>
      <p:pic>
        <p:nvPicPr>
          <p:cNvPr id="4" name="Imagem 3"/>
          <p:cNvPicPr>
            <a:picLocks noChangeAspect="1"/>
          </p:cNvPicPr>
          <p:nvPr/>
        </p:nvPicPr>
        <p:blipFill>
          <a:blip r:embed="rId4"/>
          <a:stretch>
            <a:fillRect/>
          </a:stretch>
        </p:blipFill>
        <p:spPr>
          <a:xfrm>
            <a:off x="6372200" y="6483020"/>
            <a:ext cx="2605800" cy="283067"/>
          </a:xfrm>
          <a:prstGeom prst="rect">
            <a:avLst/>
          </a:prstGeom>
        </p:spPr>
      </p:pic>
      <p:pic>
        <p:nvPicPr>
          <p:cNvPr id="5" name="Imagem 4"/>
          <p:cNvPicPr>
            <a:picLocks noChangeAspect="1"/>
          </p:cNvPicPr>
          <p:nvPr/>
        </p:nvPicPr>
        <p:blipFill>
          <a:blip r:embed="rId5"/>
          <a:stretch>
            <a:fillRect/>
          </a:stretch>
        </p:blipFill>
        <p:spPr>
          <a:xfrm>
            <a:off x="251520" y="1929472"/>
            <a:ext cx="6295201" cy="3203800"/>
          </a:xfrm>
          <a:prstGeom prst="rect">
            <a:avLst/>
          </a:prstGeom>
        </p:spPr>
      </p:pic>
      <p:pic>
        <p:nvPicPr>
          <p:cNvPr id="6" name="Imagem 5"/>
          <p:cNvPicPr>
            <a:picLocks noChangeAspect="1"/>
          </p:cNvPicPr>
          <p:nvPr/>
        </p:nvPicPr>
        <p:blipFill rotWithShape="1">
          <a:blip r:embed="rId6"/>
          <a:srcRect l="9780" t="-799" r="8717" b="15483"/>
          <a:stretch/>
        </p:blipFill>
        <p:spPr>
          <a:xfrm>
            <a:off x="5543600" y="1899455"/>
            <a:ext cx="3600400" cy="2496909"/>
          </a:xfrm>
          <a:prstGeom prst="rect">
            <a:avLst/>
          </a:prstGeom>
        </p:spPr>
      </p:pic>
      <p:sp>
        <p:nvSpPr>
          <p:cNvPr id="7" name="Título 6"/>
          <p:cNvSpPr>
            <a:spLocks noGrp="1"/>
          </p:cNvSpPr>
          <p:nvPr>
            <p:ph type="title"/>
          </p:nvPr>
        </p:nvSpPr>
        <p:spPr>
          <a:xfrm>
            <a:off x="385256" y="111598"/>
            <a:ext cx="8229600" cy="641826"/>
          </a:xfrm>
        </p:spPr>
        <p:txBody>
          <a:bodyPr>
            <a:normAutofit/>
          </a:bodyPr>
          <a:lstStyle/>
          <a:p>
            <a:r>
              <a:rPr lang="pt-BR" sz="2400" b="1" dirty="0" smtClean="0"/>
              <a:t>Comportamento </a:t>
            </a:r>
            <a:r>
              <a:rPr lang="pt-BR" sz="2400" b="1" dirty="0" err="1" smtClean="0"/>
              <a:t>aloparental</a:t>
            </a:r>
            <a:endParaRPr lang="pt-BR" sz="2400" b="1" dirty="0"/>
          </a:p>
        </p:txBody>
      </p:sp>
    </p:spTree>
    <p:extLst>
      <p:ext uri="{BB962C8B-B14F-4D97-AF65-F5344CB8AC3E}">
        <p14:creationId xmlns:p14="http://schemas.microsoft.com/office/powerpoint/2010/main" val="203960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115616" y="332656"/>
            <a:ext cx="6467475" cy="1695450"/>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4355976" y="2132856"/>
            <a:ext cx="3962400" cy="4524375"/>
          </a:xfrm>
          <a:prstGeom prst="rect">
            <a:avLst/>
          </a:prstGeom>
          <a:noFill/>
          <a:ln w="9525">
            <a:noFill/>
            <a:miter lim="800000"/>
            <a:headEnd/>
            <a:tailEnd/>
          </a:ln>
        </p:spPr>
      </p:pic>
      <p:sp>
        <p:nvSpPr>
          <p:cNvPr id="4" name="CaixaDeTexto 3"/>
          <p:cNvSpPr txBox="1"/>
          <p:nvPr/>
        </p:nvSpPr>
        <p:spPr>
          <a:xfrm>
            <a:off x="611560" y="2564904"/>
            <a:ext cx="3364896" cy="369332"/>
          </a:xfrm>
          <a:prstGeom prst="rect">
            <a:avLst/>
          </a:prstGeom>
          <a:noFill/>
        </p:spPr>
        <p:txBody>
          <a:bodyPr wrap="none" rtlCol="0">
            <a:spAutoFit/>
          </a:bodyPr>
          <a:lstStyle/>
          <a:p>
            <a:r>
              <a:rPr lang="en-US" b="1" dirty="0" err="1" smtClean="0"/>
              <a:t>Hibridização</a:t>
            </a:r>
            <a:r>
              <a:rPr lang="en-US" b="1" dirty="0" smtClean="0"/>
              <a:t> </a:t>
            </a:r>
            <a:r>
              <a:rPr lang="en-US" b="1" i="1" dirty="0" smtClean="0"/>
              <a:t>in situ </a:t>
            </a:r>
            <a:r>
              <a:rPr lang="en-US" b="1" dirty="0" smtClean="0"/>
              <a:t>de </a:t>
            </a:r>
            <a:r>
              <a:rPr lang="en-US" b="1" dirty="0" err="1" smtClean="0"/>
              <a:t>ocitocina</a:t>
            </a:r>
            <a:r>
              <a:rPr lang="en-US" b="1" dirty="0" smtClean="0"/>
              <a:t> </a:t>
            </a:r>
            <a:endParaRPr lang="pt-BR" b="1" dirty="0"/>
          </a:p>
        </p:txBody>
      </p:sp>
      <p:sp>
        <p:nvSpPr>
          <p:cNvPr id="5" name="CaixaDeTexto 4"/>
          <p:cNvSpPr txBox="1"/>
          <p:nvPr/>
        </p:nvSpPr>
        <p:spPr>
          <a:xfrm>
            <a:off x="395536" y="4941168"/>
            <a:ext cx="3571170" cy="369332"/>
          </a:xfrm>
          <a:prstGeom prst="rect">
            <a:avLst/>
          </a:prstGeom>
          <a:noFill/>
        </p:spPr>
        <p:txBody>
          <a:bodyPr wrap="none" rtlCol="0">
            <a:spAutoFit/>
          </a:bodyPr>
          <a:lstStyle/>
          <a:p>
            <a:r>
              <a:rPr lang="en-US" b="1" dirty="0" err="1" smtClean="0"/>
              <a:t>Hibridização</a:t>
            </a:r>
            <a:r>
              <a:rPr lang="en-US" b="1" dirty="0" smtClean="0"/>
              <a:t> </a:t>
            </a:r>
            <a:r>
              <a:rPr lang="en-US" b="1" i="1" dirty="0" smtClean="0"/>
              <a:t>in situ </a:t>
            </a:r>
            <a:r>
              <a:rPr lang="en-US" b="1" dirty="0" smtClean="0"/>
              <a:t>de </a:t>
            </a:r>
            <a:r>
              <a:rPr lang="en-US" b="1" dirty="0" err="1" smtClean="0"/>
              <a:t>vasopressina</a:t>
            </a:r>
            <a:endParaRPr lang="pt-BR" b="1" dirty="0"/>
          </a:p>
        </p:txBody>
      </p:sp>
      <p:sp>
        <p:nvSpPr>
          <p:cNvPr id="6" name="CaixaDeTexto 5"/>
          <p:cNvSpPr txBox="1"/>
          <p:nvPr/>
        </p:nvSpPr>
        <p:spPr>
          <a:xfrm>
            <a:off x="4355976" y="2996952"/>
            <a:ext cx="405880" cy="369332"/>
          </a:xfrm>
          <a:prstGeom prst="rect">
            <a:avLst/>
          </a:prstGeom>
          <a:noFill/>
        </p:spPr>
        <p:txBody>
          <a:bodyPr wrap="none" rtlCol="0">
            <a:spAutoFit/>
          </a:bodyPr>
          <a:lstStyle/>
          <a:p>
            <a:r>
              <a:rPr lang="en-US" dirty="0" smtClean="0"/>
              <a:t>Ht</a:t>
            </a:r>
            <a:endParaRPr lang="pt-BR" dirty="0"/>
          </a:p>
        </p:txBody>
      </p:sp>
      <p:sp>
        <p:nvSpPr>
          <p:cNvPr id="7" name="CaixaDeTexto 6"/>
          <p:cNvSpPr txBox="1"/>
          <p:nvPr/>
        </p:nvSpPr>
        <p:spPr>
          <a:xfrm>
            <a:off x="7956376" y="2987660"/>
            <a:ext cx="420308" cy="369332"/>
          </a:xfrm>
          <a:prstGeom prst="rect">
            <a:avLst/>
          </a:prstGeom>
          <a:noFill/>
        </p:spPr>
        <p:txBody>
          <a:bodyPr wrap="none" rtlCol="0">
            <a:spAutoFit/>
          </a:bodyPr>
          <a:lstStyle/>
          <a:p>
            <a:r>
              <a:rPr lang="en-US" dirty="0" smtClean="0"/>
              <a:t>Hz</a:t>
            </a:r>
            <a:endParaRPr lang="pt-BR" dirty="0"/>
          </a:p>
        </p:txBody>
      </p:sp>
      <p:sp>
        <p:nvSpPr>
          <p:cNvPr id="8" name="CaixaDeTexto 7"/>
          <p:cNvSpPr txBox="1"/>
          <p:nvPr/>
        </p:nvSpPr>
        <p:spPr>
          <a:xfrm>
            <a:off x="4355976" y="4725144"/>
            <a:ext cx="405880" cy="369332"/>
          </a:xfrm>
          <a:prstGeom prst="rect">
            <a:avLst/>
          </a:prstGeom>
          <a:noFill/>
        </p:spPr>
        <p:txBody>
          <a:bodyPr wrap="none" rtlCol="0">
            <a:spAutoFit/>
          </a:bodyPr>
          <a:lstStyle/>
          <a:p>
            <a:r>
              <a:rPr lang="en-US" dirty="0" smtClean="0"/>
              <a:t>Ht</a:t>
            </a:r>
            <a:endParaRPr lang="pt-BR" dirty="0"/>
          </a:p>
        </p:txBody>
      </p:sp>
      <p:sp>
        <p:nvSpPr>
          <p:cNvPr id="9" name="CaixaDeTexto 8"/>
          <p:cNvSpPr txBox="1"/>
          <p:nvPr/>
        </p:nvSpPr>
        <p:spPr>
          <a:xfrm>
            <a:off x="7956376" y="4653136"/>
            <a:ext cx="420308" cy="369332"/>
          </a:xfrm>
          <a:prstGeom prst="rect">
            <a:avLst/>
          </a:prstGeom>
          <a:noFill/>
        </p:spPr>
        <p:txBody>
          <a:bodyPr wrap="none" rtlCol="0">
            <a:spAutoFit/>
          </a:bodyPr>
          <a:lstStyle/>
          <a:p>
            <a:r>
              <a:rPr lang="en-US" dirty="0" smtClean="0"/>
              <a:t>Hz</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lac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266828" cy="620178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5436096" y="5858610"/>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7427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189433" y="188640"/>
            <a:ext cx="7776864" cy="798512"/>
          </a:xfrm>
          <a:prstGeom prst="rect">
            <a:avLst/>
          </a:prstGeom>
          <a:noFill/>
          <a:ln w="9525">
            <a:noFill/>
            <a:round/>
            <a:headEnd/>
            <a:tailEnd/>
          </a:ln>
        </p:spPr>
        <p:txBody>
          <a:bodyPr vert="horz" wrap="square" lIns="0" tIns="14112"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sz="1600" b="1" i="0" u="none" strike="noStrike" kern="0" cap="none" spc="0" normalizeH="0" baseline="0" noProof="0" dirty="0" smtClean="0">
                <a:ln>
                  <a:noFill/>
                </a:ln>
                <a:solidFill>
                  <a:schemeClr val="tx1"/>
                </a:solidFill>
                <a:effectLst/>
                <a:uLnTx/>
                <a:uFillTx/>
                <a:latin typeface="Arial"/>
              </a:rPr>
              <a:t>Maternal </a:t>
            </a:r>
            <a:r>
              <a:rPr kumimoji="0" lang="en-GB" sz="1600" b="1" i="0" u="none" strike="noStrike" kern="0" cap="none" spc="0" normalizeH="0" baseline="0" noProof="0" dirty="0" err="1" smtClean="0">
                <a:ln>
                  <a:noFill/>
                </a:ln>
                <a:solidFill>
                  <a:schemeClr val="tx1"/>
                </a:solidFill>
                <a:effectLst/>
                <a:uLnTx/>
                <a:uFillTx/>
                <a:latin typeface="Arial"/>
              </a:rPr>
              <a:t>behavior</a:t>
            </a:r>
            <a:r>
              <a:rPr kumimoji="0" lang="en-GB" sz="1600" b="1" i="0" u="none" strike="noStrike" kern="0" cap="none" spc="0" normalizeH="0" baseline="0" noProof="0" dirty="0" smtClean="0">
                <a:ln>
                  <a:noFill/>
                </a:ln>
                <a:solidFill>
                  <a:schemeClr val="tx1"/>
                </a:solidFill>
                <a:effectLst/>
                <a:uLnTx/>
                <a:uFillTx/>
                <a:latin typeface="Arial"/>
              </a:rPr>
              <a:t> deficits in nulliparous oxytocin knockout mice</a:t>
            </a:r>
          </a:p>
        </p:txBody>
      </p:sp>
      <p:sp>
        <p:nvSpPr>
          <p:cNvPr id="5" name="Text Box 4"/>
          <p:cNvSpPr txBox="1">
            <a:spLocks noChangeArrowheads="1"/>
          </p:cNvSpPr>
          <p:nvPr/>
        </p:nvSpPr>
        <p:spPr bwMode="auto">
          <a:xfrm>
            <a:off x="189433" y="5988530"/>
            <a:ext cx="6892925" cy="557212"/>
          </a:xfrm>
          <a:prstGeom prst="rect">
            <a:avLst/>
          </a:prstGeom>
          <a:noFill/>
          <a:ln w="9525">
            <a:noFill/>
            <a:round/>
            <a:headEnd/>
            <a:tailEnd/>
          </a:ln>
        </p:spPr>
        <p:txBody>
          <a:bodyPr lIns="90000" tIns="54702" rIns="90000" bIns="45000"/>
          <a:lstStyle/>
          <a:p>
            <a:pPr defTabSz="449263" fontAlgn="base"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lang="en-GB" sz="1100" b="1" dirty="0">
                <a:latin typeface="Arial" charset="0"/>
              </a:rPr>
              <a:t>Genes, Brain and </a:t>
            </a:r>
            <a:r>
              <a:rPr lang="en-GB" sz="1100" b="1" dirty="0" err="1">
                <a:latin typeface="Arial" charset="0"/>
              </a:rPr>
              <a:t>Behavior</a:t>
            </a:r>
            <a:r>
              <a:rPr lang="en-GB" sz="1100" dirty="0">
                <a:latin typeface="Arial" charset="0"/>
              </a:rPr>
              <a:t/>
            </a:r>
            <a:br>
              <a:rPr lang="en-GB" sz="1100" dirty="0">
                <a:latin typeface="Arial" charset="0"/>
              </a:rPr>
            </a:br>
            <a:r>
              <a:rPr lang="en-GB" sz="1100" dirty="0">
                <a:latin typeface="Arial" charset="0"/>
                <a:hlinkClick r:id="rId2"/>
              </a:rPr>
              <a:t>Volume 5, Issue 3, </a:t>
            </a:r>
            <a:r>
              <a:rPr lang="en-GB" sz="1100" dirty="0">
                <a:latin typeface="Arial" charset="0"/>
              </a:rPr>
              <a:t>pages 274-281, 8 JUL </a:t>
            </a:r>
            <a:r>
              <a:rPr lang="en-GB" sz="1100" dirty="0" smtClean="0">
                <a:latin typeface="Arial" charset="0"/>
              </a:rPr>
              <a:t>2005</a:t>
            </a:r>
            <a:r>
              <a:rPr lang="en-GB" sz="1100" dirty="0">
                <a:latin typeface="Arial" charset="0"/>
              </a:rPr>
              <a:t/>
            </a:r>
            <a:br>
              <a:rPr lang="en-GB" sz="1100" dirty="0">
                <a:latin typeface="Arial" charset="0"/>
              </a:rPr>
            </a:br>
            <a:r>
              <a:rPr lang="en-GB" sz="1100" dirty="0">
                <a:latin typeface="Arial" charset="0"/>
                <a:hlinkClick r:id="rId3"/>
              </a:rPr>
              <a:t>http://onlinelibrary.wiley.com/doi/10.1111/j.1601-183X.2005.00162.x/full#f1</a:t>
            </a:r>
          </a:p>
        </p:txBody>
      </p:sp>
      <p:pic>
        <p:nvPicPr>
          <p:cNvPr id="6" name="Picture 2"/>
          <p:cNvPicPr>
            <a:picLocks noChangeAspect="1" noChangeArrowheads="1"/>
          </p:cNvPicPr>
          <p:nvPr/>
        </p:nvPicPr>
        <p:blipFill rotWithShape="1">
          <a:blip r:embed="rId4" cstate="print"/>
          <a:srcRect t="31519" b="34562"/>
          <a:stretch/>
        </p:blipFill>
        <p:spPr bwMode="auto">
          <a:xfrm>
            <a:off x="5076056" y="1205851"/>
            <a:ext cx="3312368" cy="2376264"/>
          </a:xfrm>
          <a:prstGeom prst="rect">
            <a:avLst/>
          </a:prstGeom>
          <a:noFill/>
          <a:ln w="9525">
            <a:noFill/>
            <a:round/>
            <a:headEnd/>
            <a:tailEnd/>
          </a:ln>
        </p:spPr>
      </p:pic>
      <p:pic>
        <p:nvPicPr>
          <p:cNvPr id="7" name="Picture 2"/>
          <p:cNvPicPr>
            <a:picLocks noChangeAspect="1" noChangeArrowheads="1"/>
          </p:cNvPicPr>
          <p:nvPr/>
        </p:nvPicPr>
        <p:blipFill rotWithShape="1">
          <a:blip r:embed="rId4" cstate="print"/>
          <a:srcRect l="-937" t="65783" r="937"/>
          <a:stretch/>
        </p:blipFill>
        <p:spPr bwMode="auto">
          <a:xfrm>
            <a:off x="3059832" y="3672173"/>
            <a:ext cx="3312368" cy="2397147"/>
          </a:xfrm>
          <a:prstGeom prst="rect">
            <a:avLst/>
          </a:prstGeom>
          <a:noFill/>
          <a:ln w="9525">
            <a:noFill/>
            <a:round/>
            <a:headEnd/>
            <a:tailEnd/>
          </a:ln>
        </p:spPr>
      </p:pic>
      <p:pic>
        <p:nvPicPr>
          <p:cNvPr id="8" name="Picture 2"/>
          <p:cNvPicPr>
            <a:picLocks noChangeAspect="1" noChangeArrowheads="1"/>
          </p:cNvPicPr>
          <p:nvPr/>
        </p:nvPicPr>
        <p:blipFill rotWithShape="1">
          <a:blip r:embed="rId4" cstate="print"/>
          <a:srcRect b="66420"/>
          <a:stretch/>
        </p:blipFill>
        <p:spPr bwMode="auto">
          <a:xfrm>
            <a:off x="1019988" y="1229591"/>
            <a:ext cx="3312368" cy="2352524"/>
          </a:xfrm>
          <a:prstGeom prst="rect">
            <a:avLst/>
          </a:prstGeom>
          <a:noFill/>
          <a:ln w="9525">
            <a:noFill/>
            <a:round/>
            <a:headEnd/>
            <a:tailEnd/>
          </a:ln>
        </p:spPr>
      </p:pic>
    </p:spTree>
    <p:extLst>
      <p:ext uri="{BB962C8B-B14F-4D97-AF65-F5344CB8AC3E}">
        <p14:creationId xmlns:p14="http://schemas.microsoft.com/office/powerpoint/2010/main" val="107619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1125960" y="1052736"/>
            <a:ext cx="6768752" cy="5486173"/>
          </a:xfrm>
          <a:prstGeom prst="rect">
            <a:avLst/>
          </a:prstGeom>
          <a:noFill/>
          <a:ln w="9525">
            <a:noFill/>
            <a:miter lim="800000"/>
            <a:headEnd/>
            <a:tailEnd/>
          </a:ln>
        </p:spPr>
      </p:pic>
      <p:sp>
        <p:nvSpPr>
          <p:cNvPr id="3" name="Título 2"/>
          <p:cNvSpPr>
            <a:spLocks noGrp="1"/>
          </p:cNvSpPr>
          <p:nvPr>
            <p:ph type="title"/>
          </p:nvPr>
        </p:nvSpPr>
        <p:spPr>
          <a:xfrm>
            <a:off x="395536" y="0"/>
            <a:ext cx="8229600" cy="1143000"/>
          </a:xfrm>
        </p:spPr>
        <p:txBody>
          <a:bodyPr>
            <a:normAutofit/>
          </a:bodyPr>
          <a:lstStyle/>
          <a:p>
            <a:r>
              <a:rPr lang="en-US" sz="3600" dirty="0" err="1" smtClean="0"/>
              <a:t>Interação</a:t>
            </a:r>
            <a:r>
              <a:rPr lang="en-US" sz="3600" dirty="0" smtClean="0"/>
              <a:t> do </a:t>
            </a:r>
            <a:r>
              <a:rPr lang="en-US" sz="3600" dirty="0" err="1" smtClean="0"/>
              <a:t>filhote</a:t>
            </a:r>
            <a:r>
              <a:rPr lang="en-US" sz="3600" dirty="0" smtClean="0"/>
              <a:t> com a </a:t>
            </a:r>
            <a:r>
              <a:rPr lang="en-US" sz="3600" dirty="0" err="1" smtClean="0"/>
              <a:t>mãe</a:t>
            </a:r>
            <a:endParaRPr lang="pt-B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Reconhecimento</a:t>
            </a:r>
            <a:r>
              <a:rPr lang="en-US" dirty="0" smtClean="0"/>
              <a:t> social</a:t>
            </a:r>
            <a:endParaRPr lang="pt-BR" dirty="0"/>
          </a:p>
        </p:txBody>
      </p:sp>
      <p:pic>
        <p:nvPicPr>
          <p:cNvPr id="43010" name="Picture 2"/>
          <p:cNvPicPr>
            <a:picLocks noChangeAspect="1" noChangeArrowheads="1"/>
          </p:cNvPicPr>
          <p:nvPr/>
        </p:nvPicPr>
        <p:blipFill>
          <a:blip r:embed="rId3" cstate="print"/>
          <a:srcRect b="51515"/>
          <a:stretch>
            <a:fillRect/>
          </a:stretch>
        </p:blipFill>
        <p:spPr bwMode="auto">
          <a:xfrm>
            <a:off x="1187624" y="1844824"/>
            <a:ext cx="6286345" cy="3240360"/>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6228184" y="5949280"/>
            <a:ext cx="20193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n-US" dirty="0" err="1" smtClean="0"/>
              <a:t>Reconhecimento</a:t>
            </a:r>
            <a:r>
              <a:rPr lang="en-US" dirty="0" smtClean="0"/>
              <a:t> social em </a:t>
            </a:r>
            <a:r>
              <a:rPr lang="en-US" smtClean="0"/>
              <a:t>humanos</a:t>
            </a:r>
            <a:endParaRPr lang="pt-BR"/>
          </a:p>
        </p:txBody>
      </p:sp>
      <p:sp>
        <p:nvSpPr>
          <p:cNvPr id="3" name="Espaço Reservado para Conteúdo 2"/>
          <p:cNvSpPr>
            <a:spLocks noGrp="1"/>
          </p:cNvSpPr>
          <p:nvPr>
            <p:ph idx="1"/>
          </p:nvPr>
        </p:nvSpPr>
        <p:spPr/>
        <p:txBody>
          <a:bodyPr/>
          <a:lstStyle/>
          <a:p>
            <a:r>
              <a:rPr lang="en-US" dirty="0" err="1" smtClean="0"/>
              <a:t>Estudos</a:t>
            </a:r>
            <a:r>
              <a:rPr lang="en-US" dirty="0" smtClean="0"/>
              <a:t> </a:t>
            </a:r>
            <a:r>
              <a:rPr lang="en-US" dirty="0" err="1" smtClean="0"/>
              <a:t>correlacionais</a:t>
            </a:r>
            <a:r>
              <a:rPr lang="en-US" dirty="0" smtClean="0"/>
              <a:t> dos </a:t>
            </a:r>
            <a:r>
              <a:rPr lang="en-US" dirty="0" err="1" smtClean="0"/>
              <a:t>níveis</a:t>
            </a:r>
            <a:r>
              <a:rPr lang="en-US" dirty="0" smtClean="0"/>
              <a:t> </a:t>
            </a:r>
            <a:r>
              <a:rPr lang="en-US" dirty="0" err="1" smtClean="0"/>
              <a:t>periféricos</a:t>
            </a:r>
            <a:r>
              <a:rPr lang="en-US" dirty="0" smtClean="0"/>
              <a:t> de OT </a:t>
            </a:r>
          </a:p>
          <a:p>
            <a:r>
              <a:rPr lang="en-US" dirty="0" err="1" smtClean="0"/>
              <a:t>Utilização</a:t>
            </a:r>
            <a:r>
              <a:rPr lang="en-US" dirty="0" smtClean="0"/>
              <a:t> de spray nasal.</a:t>
            </a:r>
            <a:endParaRPr lang="pt-BR" dirty="0"/>
          </a:p>
        </p:txBody>
      </p:sp>
    </p:spTree>
    <p:extLst>
      <p:ext uri="{BB962C8B-B14F-4D97-AF65-F5344CB8AC3E}">
        <p14:creationId xmlns:p14="http://schemas.microsoft.com/office/powerpoint/2010/main" val="273975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ature.com/nrd/journal/v6/n8/images/nrd2368-f1.jpg"/>
          <p:cNvPicPr>
            <a:picLocks noChangeAspect="1" noChangeArrowheads="1"/>
          </p:cNvPicPr>
          <p:nvPr/>
        </p:nvPicPr>
        <p:blipFill>
          <a:blip r:embed="rId2" cstate="print"/>
          <a:srcRect/>
          <a:stretch>
            <a:fillRect/>
          </a:stretch>
        </p:blipFill>
        <p:spPr bwMode="auto">
          <a:xfrm>
            <a:off x="1763688" y="548680"/>
            <a:ext cx="4724400" cy="5886450"/>
          </a:xfrm>
          <a:prstGeom prst="rect">
            <a:avLst/>
          </a:prstGeom>
          <a:noFill/>
        </p:spPr>
      </p:pic>
    </p:spTree>
    <p:extLst>
      <p:ext uri="{BB962C8B-B14F-4D97-AF65-F5344CB8AC3E}">
        <p14:creationId xmlns:p14="http://schemas.microsoft.com/office/powerpoint/2010/main" val="1445079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043608" y="836712"/>
            <a:ext cx="7096472" cy="2257968"/>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467544" y="3501008"/>
            <a:ext cx="8003781" cy="2579365"/>
          </a:xfrm>
          <a:prstGeom prst="rect">
            <a:avLst/>
          </a:prstGeom>
          <a:noFill/>
          <a:ln w="9525">
            <a:noFill/>
            <a:miter lim="800000"/>
            <a:headEnd/>
            <a:tailEnd/>
          </a:ln>
        </p:spPr>
      </p:pic>
    </p:spTree>
    <p:extLst>
      <p:ext uri="{BB962C8B-B14F-4D97-AF65-F5344CB8AC3E}">
        <p14:creationId xmlns:p14="http://schemas.microsoft.com/office/powerpoint/2010/main" val="525712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707904" y="104394"/>
            <a:ext cx="4608512" cy="620492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544" y="620688"/>
            <a:ext cx="3168352" cy="90202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923928" y="6309320"/>
            <a:ext cx="4496569" cy="402550"/>
          </a:xfrm>
          <a:prstGeom prst="rect">
            <a:avLst/>
          </a:prstGeom>
          <a:noFill/>
          <a:ln w="9525">
            <a:noFill/>
            <a:miter lim="800000"/>
            <a:headEnd/>
            <a:tailEnd/>
          </a:ln>
        </p:spPr>
      </p:pic>
    </p:spTree>
    <p:extLst>
      <p:ext uri="{BB962C8B-B14F-4D97-AF65-F5344CB8AC3E}">
        <p14:creationId xmlns:p14="http://schemas.microsoft.com/office/powerpoint/2010/main" val="83965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1640" y="548680"/>
            <a:ext cx="6357087" cy="177870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660232" y="6054448"/>
            <a:ext cx="1757887" cy="552064"/>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1979712" y="2564904"/>
            <a:ext cx="4364200" cy="2895233"/>
          </a:xfrm>
          <a:prstGeom prst="rect">
            <a:avLst/>
          </a:prstGeom>
          <a:noFill/>
          <a:ln w="9525">
            <a:noFill/>
            <a:miter lim="800000"/>
            <a:headEnd/>
            <a:tailEnd/>
          </a:ln>
        </p:spPr>
      </p:pic>
      <p:sp>
        <p:nvSpPr>
          <p:cNvPr id="7" name="Título 6"/>
          <p:cNvSpPr>
            <a:spLocks noGrp="1"/>
          </p:cNvSpPr>
          <p:nvPr>
            <p:ph type="title"/>
          </p:nvPr>
        </p:nvSpPr>
        <p:spPr>
          <a:xfrm>
            <a:off x="251520" y="0"/>
            <a:ext cx="8229600" cy="634082"/>
          </a:xfrm>
        </p:spPr>
        <p:txBody>
          <a:bodyPr>
            <a:normAutofit/>
          </a:bodyPr>
          <a:lstStyle/>
          <a:p>
            <a:r>
              <a:rPr lang="en-US" sz="3600" dirty="0" smtClean="0"/>
              <a:t>Stress social</a:t>
            </a:r>
            <a:endParaRPr lang="pt-BR" sz="3600" dirty="0"/>
          </a:p>
        </p:txBody>
      </p:sp>
    </p:spTree>
    <p:extLst>
      <p:ext uri="{BB962C8B-B14F-4D97-AF65-F5344CB8AC3E}">
        <p14:creationId xmlns:p14="http://schemas.microsoft.com/office/powerpoint/2010/main" val="1215911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115616" y="476672"/>
            <a:ext cx="6724650" cy="676275"/>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683568" y="2636912"/>
            <a:ext cx="7943850" cy="322897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084168" y="6093296"/>
            <a:ext cx="2428875" cy="142875"/>
          </a:xfrm>
          <a:prstGeom prst="rect">
            <a:avLst/>
          </a:prstGeom>
          <a:noFill/>
          <a:ln w="9525">
            <a:noFill/>
            <a:miter lim="800000"/>
            <a:headEnd/>
            <a:tailEnd/>
          </a:ln>
        </p:spPr>
      </p:pic>
    </p:spTree>
    <p:extLst>
      <p:ext uri="{BB962C8B-B14F-4D97-AF65-F5344CB8AC3E}">
        <p14:creationId xmlns:p14="http://schemas.microsoft.com/office/powerpoint/2010/main" val="413928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en-US" dirty="0" err="1" smtClean="0"/>
              <a:t>Interação</a:t>
            </a:r>
            <a:r>
              <a:rPr lang="en-US" dirty="0" smtClean="0"/>
              <a:t> social</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1259632" y="980728"/>
            <a:ext cx="6362700" cy="10953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516216" y="6381328"/>
            <a:ext cx="2371725" cy="3238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3568" y="2060848"/>
            <a:ext cx="8143255" cy="3109395"/>
          </a:xfrm>
          <a:prstGeom prst="rect">
            <a:avLst/>
          </a:prstGeom>
          <a:noFill/>
          <a:ln w="9525">
            <a:noFill/>
            <a:miter lim="800000"/>
            <a:headEnd/>
            <a:tailEnd/>
          </a:ln>
        </p:spPr>
      </p:pic>
    </p:spTree>
    <p:extLst>
      <p:ext uri="{BB962C8B-B14F-4D97-AF65-F5344CB8AC3E}">
        <p14:creationId xmlns:p14="http://schemas.microsoft.com/office/powerpoint/2010/main" val="2623485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r>
              <a:rPr lang="en-US" dirty="0" err="1" smtClean="0"/>
              <a:t>Núcleo</a:t>
            </a:r>
            <a:r>
              <a:rPr lang="en-US" dirty="0" smtClean="0"/>
              <a:t> </a:t>
            </a:r>
            <a:r>
              <a:rPr lang="en-US" dirty="0" err="1" smtClean="0"/>
              <a:t>Paraventricular</a:t>
            </a:r>
            <a:r>
              <a:rPr lang="en-US" dirty="0" smtClean="0"/>
              <a:t> (NPV) e </a:t>
            </a:r>
            <a:r>
              <a:rPr lang="en-US" dirty="0" err="1" smtClean="0"/>
              <a:t>Supraótico</a:t>
            </a:r>
            <a:r>
              <a:rPr lang="en-US" dirty="0" smtClean="0"/>
              <a:t> (NSO)</a:t>
            </a:r>
            <a:endParaRPr lang="pt-BR" dirty="0"/>
          </a:p>
        </p:txBody>
      </p:sp>
      <p:pic>
        <p:nvPicPr>
          <p:cNvPr id="1026" name="Picture 2"/>
          <p:cNvPicPr>
            <a:picLocks noGrp="1" noChangeAspect="1" noChangeArrowheads="1"/>
          </p:cNvPicPr>
          <p:nvPr>
            <p:ph idx="1"/>
          </p:nvPr>
        </p:nvPicPr>
        <p:blipFill rotWithShape="1">
          <a:blip r:embed="rId2" cstate="print"/>
          <a:srcRect l="51998"/>
          <a:stretch/>
        </p:blipFill>
        <p:spPr bwMode="auto">
          <a:xfrm>
            <a:off x="2555776" y="1590056"/>
            <a:ext cx="4032448" cy="4949749"/>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899592" y="6309320"/>
            <a:ext cx="7400925"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475656" y="1772816"/>
            <a:ext cx="5589128" cy="4200979"/>
          </a:xfrm>
          <a:prstGeom prst="rect">
            <a:avLst/>
          </a:prstGeom>
        </p:spPr>
      </p:pic>
      <p:pic>
        <p:nvPicPr>
          <p:cNvPr id="3" name="Imagem 2"/>
          <p:cNvPicPr>
            <a:picLocks noChangeAspect="1"/>
          </p:cNvPicPr>
          <p:nvPr/>
        </p:nvPicPr>
        <p:blipFill>
          <a:blip r:embed="rId3"/>
          <a:stretch>
            <a:fillRect/>
          </a:stretch>
        </p:blipFill>
        <p:spPr>
          <a:xfrm>
            <a:off x="-31319" y="188640"/>
            <a:ext cx="9180001" cy="493000"/>
          </a:xfrm>
          <a:prstGeom prst="rect">
            <a:avLst/>
          </a:prstGeom>
        </p:spPr>
      </p:pic>
      <p:pic>
        <p:nvPicPr>
          <p:cNvPr id="4" name="Imagem 3"/>
          <p:cNvPicPr>
            <a:picLocks noChangeAspect="1"/>
          </p:cNvPicPr>
          <p:nvPr/>
        </p:nvPicPr>
        <p:blipFill>
          <a:blip r:embed="rId4"/>
          <a:stretch>
            <a:fillRect/>
          </a:stretch>
        </p:blipFill>
        <p:spPr>
          <a:xfrm>
            <a:off x="1595033" y="855061"/>
            <a:ext cx="5469751" cy="744333"/>
          </a:xfrm>
          <a:prstGeom prst="rect">
            <a:avLst/>
          </a:prstGeom>
        </p:spPr>
      </p:pic>
    </p:spTree>
    <p:extLst>
      <p:ext uri="{BB962C8B-B14F-4D97-AF65-F5344CB8AC3E}">
        <p14:creationId xmlns:p14="http://schemas.microsoft.com/office/powerpoint/2010/main" val="65393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23" y="692696"/>
            <a:ext cx="8891910" cy="91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56815"/>
            <a:ext cx="32956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5618"/>
            <a:ext cx="3190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5661248"/>
            <a:ext cx="31337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799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58674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6093296"/>
            <a:ext cx="59055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77" y="1322072"/>
            <a:ext cx="77628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58210"/>
          <a:stretch/>
        </p:blipFill>
        <p:spPr bwMode="auto">
          <a:xfrm>
            <a:off x="1475656" y="4077072"/>
            <a:ext cx="5417220" cy="167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51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877272"/>
            <a:ext cx="776225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80928"/>
            <a:ext cx="604318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64891"/>
            <a:ext cx="74580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222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11666" cy="219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589240"/>
            <a:ext cx="7691016" cy="52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2492896"/>
            <a:ext cx="45910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95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584801" cy="543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3"/>
          <p:cNvSpPr>
            <a:spLocks noGrp="1"/>
          </p:cNvSpPr>
          <p:nvPr>
            <p:ph type="title"/>
          </p:nvPr>
        </p:nvSpPr>
        <p:spPr>
          <a:xfrm>
            <a:off x="395536" y="-800100"/>
            <a:ext cx="8229600" cy="1600200"/>
          </a:xfrm>
        </p:spPr>
        <p:txBody>
          <a:bodyPr/>
          <a:lstStyle/>
          <a:p>
            <a:r>
              <a:rPr lang="pt-BR" sz="3200" dirty="0" smtClean="0"/>
              <a:t>SNP em OTR</a:t>
            </a:r>
            <a:endParaRPr lang="pt-BR" sz="3200" dirty="0"/>
          </a:p>
        </p:txBody>
      </p:sp>
    </p:spTree>
    <p:extLst>
      <p:ext uri="{BB962C8B-B14F-4D97-AF65-F5344CB8AC3E}">
        <p14:creationId xmlns:p14="http://schemas.microsoft.com/office/powerpoint/2010/main" val="1262823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79712" y="548680"/>
            <a:ext cx="5529411" cy="231268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39552" y="3356992"/>
            <a:ext cx="8155815" cy="2930765"/>
          </a:xfrm>
          <a:prstGeom prst="rect">
            <a:avLst/>
          </a:prstGeom>
          <a:noFill/>
          <a:ln w="9525">
            <a:noFill/>
            <a:miter lim="800000"/>
            <a:headEnd/>
            <a:tailEnd/>
          </a:ln>
        </p:spPr>
      </p:pic>
    </p:spTree>
    <p:extLst>
      <p:ext uri="{BB962C8B-B14F-4D97-AF65-F5344CB8AC3E}">
        <p14:creationId xmlns:p14="http://schemas.microsoft.com/office/powerpoint/2010/main" val="1418501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85" y="1556792"/>
            <a:ext cx="3877556" cy="385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5" y="116632"/>
            <a:ext cx="8054677" cy="108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25" y="5949280"/>
            <a:ext cx="34956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6087629"/>
            <a:ext cx="30956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833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7247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204913"/>
            <a:ext cx="77533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15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836712"/>
            <a:ext cx="7610475" cy="10572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262063" y="2166938"/>
            <a:ext cx="6619875" cy="2524125"/>
          </a:xfrm>
          <a:prstGeom prst="rect">
            <a:avLst/>
          </a:prstGeom>
          <a:noFill/>
          <a:ln w="9525">
            <a:noFill/>
            <a:miter lim="800000"/>
            <a:headEnd/>
            <a:tailEnd/>
          </a:ln>
        </p:spPr>
      </p:pic>
    </p:spTree>
    <p:extLst>
      <p:ext uri="{BB962C8B-B14F-4D97-AF65-F5344CB8AC3E}">
        <p14:creationId xmlns:p14="http://schemas.microsoft.com/office/powerpoint/2010/main" val="1035509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dirty="0" err="1" smtClean="0">
                <a:solidFill>
                  <a:srgbClr val="C00000"/>
                </a:solidFill>
              </a:rPr>
              <a:t>Ocitocina</a:t>
            </a:r>
            <a:endParaRPr lang="pt-BR" dirty="0">
              <a:solidFill>
                <a:srgbClr val="C00000"/>
              </a:solidFill>
            </a:endParaRPr>
          </a:p>
        </p:txBody>
      </p:sp>
      <p:pic>
        <p:nvPicPr>
          <p:cNvPr id="4" name="Picture 5" descr="figure2"/>
          <p:cNvPicPr>
            <a:picLocks noGrp="1" noChangeAspect="1" noChangeArrowheads="1"/>
          </p:cNvPicPr>
          <p:nvPr>
            <p:ph idx="1"/>
          </p:nvPr>
        </p:nvPicPr>
        <p:blipFill>
          <a:blip r:embed="rId2" cstate="print"/>
          <a:srcRect/>
          <a:stretch>
            <a:fillRect/>
          </a:stretch>
        </p:blipFill>
        <p:spPr bwMode="auto">
          <a:xfrm>
            <a:off x="1547664" y="1916832"/>
            <a:ext cx="5933003" cy="3604299"/>
          </a:xfrm>
          <a:prstGeom prst="rect">
            <a:avLst/>
          </a:prstGeom>
          <a:noFill/>
          <a:ln w="9525">
            <a:noFill/>
            <a:miter lim="800000"/>
            <a:headEnd/>
            <a:tailEnd/>
          </a:ln>
        </p:spPr>
      </p:pic>
      <p:cxnSp>
        <p:nvCxnSpPr>
          <p:cNvPr id="6" name="Conector de seta reta 5"/>
          <p:cNvCxnSpPr/>
          <p:nvPr/>
        </p:nvCxnSpPr>
        <p:spPr>
          <a:xfrm flipV="1">
            <a:off x="2267744" y="4869160"/>
            <a:ext cx="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Conector de seta reta 6"/>
          <p:cNvCxnSpPr/>
          <p:nvPr/>
        </p:nvCxnSpPr>
        <p:spPr>
          <a:xfrm flipV="1">
            <a:off x="5796136" y="4869160"/>
            <a:ext cx="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31640" y="195858"/>
            <a:ext cx="6334125" cy="15049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043608" y="1718676"/>
            <a:ext cx="3454101" cy="487637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499992" y="1685631"/>
            <a:ext cx="3471921" cy="4911721"/>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156176" y="6481280"/>
            <a:ext cx="2590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52128"/>
          </a:xfrm>
        </p:spPr>
        <p:txBody>
          <a:bodyPr>
            <a:normAutofit fontScale="90000"/>
          </a:bodyPr>
          <a:lstStyle/>
          <a:p>
            <a:r>
              <a:rPr lang="en-US" dirty="0" smtClean="0"/>
              <a:t/>
            </a:r>
            <a:br>
              <a:rPr lang="en-US" dirty="0" smtClean="0"/>
            </a:br>
            <a:r>
              <a:rPr lang="pt-BR" dirty="0" smtClean="0"/>
              <a:t>Receptores para </a:t>
            </a:r>
            <a:r>
              <a:rPr lang="pt-BR" dirty="0" err="1" smtClean="0"/>
              <a:t>ocitocina</a:t>
            </a:r>
            <a:endParaRPr lang="pt-BR" dirty="0"/>
          </a:p>
        </p:txBody>
      </p:sp>
      <p:pic>
        <p:nvPicPr>
          <p:cNvPr id="6146" name="Picture 2"/>
          <p:cNvPicPr>
            <a:picLocks noChangeAspect="1" noChangeArrowheads="1"/>
          </p:cNvPicPr>
          <p:nvPr/>
        </p:nvPicPr>
        <p:blipFill>
          <a:blip r:embed="rId3" cstate="print"/>
          <a:srcRect/>
          <a:stretch>
            <a:fillRect/>
          </a:stretch>
        </p:blipFill>
        <p:spPr bwMode="auto">
          <a:xfrm>
            <a:off x="1835696" y="2276872"/>
            <a:ext cx="5648325" cy="28479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835696" y="5157192"/>
            <a:ext cx="565785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508104" y="2060848"/>
            <a:ext cx="3417665" cy="337564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0" y="3140968"/>
            <a:ext cx="5253558" cy="2277084"/>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971600" y="260648"/>
            <a:ext cx="7391400" cy="158115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4283968" y="5877272"/>
            <a:ext cx="4524375"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23528" y="188640"/>
            <a:ext cx="8229600" cy="1600200"/>
          </a:xfrm>
        </p:spPr>
        <p:txBody>
          <a:bodyPr/>
          <a:lstStyle/>
          <a:p>
            <a:pPr>
              <a:lnSpc>
                <a:spcPct val="100000"/>
              </a:lnSpc>
            </a:pPr>
            <a:r>
              <a:rPr lang="pt-BR" sz="3200" dirty="0" smtClean="0"/>
              <a:t>Ocitocina no desenvolvimento:</a:t>
            </a:r>
            <a:br>
              <a:rPr lang="pt-BR" sz="3200" dirty="0" smtClean="0"/>
            </a:br>
            <a:r>
              <a:rPr lang="pt-BR" sz="3200" dirty="0" smtClean="0"/>
              <a:t> Estudos animais</a:t>
            </a:r>
            <a:br>
              <a:rPr lang="pt-BR" sz="3200" dirty="0" smtClean="0"/>
            </a:br>
            <a:endParaRPr lang="pt-BR" sz="3200" dirty="0"/>
          </a:p>
        </p:txBody>
      </p:sp>
      <p:sp>
        <p:nvSpPr>
          <p:cNvPr id="6" name="Espaço Reservado para Conteúdo 5"/>
          <p:cNvSpPr>
            <a:spLocks noGrp="1"/>
          </p:cNvSpPr>
          <p:nvPr>
            <p:ph idx="1"/>
          </p:nvPr>
        </p:nvSpPr>
        <p:spPr>
          <a:xfrm>
            <a:off x="457200" y="2060848"/>
            <a:ext cx="8229600" cy="4525963"/>
          </a:xfrm>
        </p:spPr>
        <p:txBody>
          <a:bodyPr/>
          <a:lstStyle/>
          <a:p>
            <a:r>
              <a:rPr lang="pt-BR" dirty="0" smtClean="0"/>
              <a:t>Manipulação de ratos da pradaria neonatos aumenta o comportamento </a:t>
            </a:r>
            <a:r>
              <a:rPr lang="pt-BR" dirty="0" err="1" smtClean="0"/>
              <a:t>aloparental</a:t>
            </a:r>
            <a:endParaRPr lang="pt-BR" dirty="0" smtClean="0"/>
          </a:p>
          <a:p>
            <a:r>
              <a:rPr lang="pt-BR" dirty="0" smtClean="0"/>
              <a:t>Modula a expressão dos </a:t>
            </a:r>
            <a:r>
              <a:rPr lang="pt-BR" dirty="0" err="1" smtClean="0"/>
              <a:t>OTRs</a:t>
            </a:r>
            <a:endParaRPr lang="pt-BR" dirty="0" smtClean="0"/>
          </a:p>
          <a:p>
            <a:endParaRPr lang="pt-BR" dirty="0"/>
          </a:p>
          <a:p>
            <a:r>
              <a:rPr lang="pt-BR" dirty="0" smtClean="0"/>
              <a:t>Infusão de OT altera o comportamento monogâmico das fêmeas, mas não de machos.</a:t>
            </a:r>
          </a:p>
          <a:p>
            <a:r>
              <a:rPr lang="pt-BR" dirty="0" smtClean="0"/>
              <a:t>Aumenta comportamento agressivo</a:t>
            </a:r>
          </a:p>
          <a:p>
            <a:r>
              <a:rPr lang="pt-BR" dirty="0" smtClean="0"/>
              <a:t>Aumenta </a:t>
            </a:r>
            <a:r>
              <a:rPr lang="pt-BR" dirty="0"/>
              <a:t>a </a:t>
            </a:r>
            <a:r>
              <a:rPr lang="pt-BR" dirty="0" err="1"/>
              <a:t>metilação</a:t>
            </a:r>
            <a:r>
              <a:rPr lang="pt-BR" dirty="0"/>
              <a:t> do DNA </a:t>
            </a:r>
            <a:r>
              <a:rPr lang="pt-BR" dirty="0" smtClean="0"/>
              <a:t>do OTR.</a:t>
            </a:r>
            <a:endParaRPr lang="pt-BR" dirty="0"/>
          </a:p>
          <a:p>
            <a:endParaRPr lang="pt-BR" dirty="0"/>
          </a:p>
        </p:txBody>
      </p:sp>
    </p:spTree>
    <p:extLst>
      <p:ext uri="{BB962C8B-B14F-4D97-AF65-F5344CB8AC3E}">
        <p14:creationId xmlns:p14="http://schemas.microsoft.com/office/powerpoint/2010/main" val="386798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603448"/>
            <a:ext cx="8229600" cy="1600200"/>
          </a:xfrm>
        </p:spPr>
        <p:txBody>
          <a:bodyPr/>
          <a:lstStyle/>
          <a:p>
            <a:r>
              <a:rPr lang="pt-BR" sz="3200" dirty="0" smtClean="0"/>
              <a:t>Estudos em humanos</a:t>
            </a:r>
            <a:endParaRPr lang="pt-BR" sz="3200" dirty="0"/>
          </a:p>
        </p:txBody>
      </p:sp>
      <p:sp>
        <p:nvSpPr>
          <p:cNvPr id="5" name="Espaço Reservado para Conteúdo 4"/>
          <p:cNvSpPr>
            <a:spLocks noGrp="1"/>
          </p:cNvSpPr>
          <p:nvPr>
            <p:ph idx="1"/>
          </p:nvPr>
        </p:nvSpPr>
        <p:spPr>
          <a:xfrm>
            <a:off x="539552" y="2060848"/>
            <a:ext cx="8229600" cy="4525963"/>
          </a:xfrm>
        </p:spPr>
        <p:txBody>
          <a:bodyPr/>
          <a:lstStyle/>
          <a:p>
            <a:r>
              <a:rPr lang="pt-BR" dirty="0" smtClean="0"/>
              <a:t>Vítimas de abuso na infância apresentam menos ocitocina no líquido cérebro espinal.</a:t>
            </a:r>
          </a:p>
          <a:p>
            <a:endParaRPr lang="pt-BR" dirty="0" smtClean="0"/>
          </a:p>
          <a:p>
            <a:endParaRPr lang="pt-BR" dirty="0" smtClean="0"/>
          </a:p>
          <a:p>
            <a:r>
              <a:rPr lang="pt-BR" dirty="0" smtClean="0"/>
              <a:t>Níveis plasmáticos de ocitocina de mães de autistas são significativamente mais baixos </a:t>
            </a:r>
            <a:endParaRPr lang="pt-BR" dirty="0"/>
          </a:p>
        </p:txBody>
      </p:sp>
    </p:spTree>
    <p:extLst>
      <p:ext uri="{BB962C8B-B14F-4D97-AF65-F5344CB8AC3E}">
        <p14:creationId xmlns:p14="http://schemas.microsoft.com/office/powerpoint/2010/main" val="3571477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91480"/>
            <a:ext cx="8229600" cy="1600200"/>
          </a:xfrm>
        </p:spPr>
        <p:txBody>
          <a:bodyPr/>
          <a:lstStyle/>
          <a:p>
            <a:pPr>
              <a:lnSpc>
                <a:spcPct val="100000"/>
              </a:lnSpc>
            </a:pPr>
            <a:r>
              <a:rPr lang="pt-BR" sz="3200" dirty="0" smtClean="0"/>
              <a:t>Uso de OT para indução de parto e ASD</a:t>
            </a:r>
            <a:endParaRPr lang="pt-BR" sz="3200" dirty="0"/>
          </a:p>
        </p:txBody>
      </p:sp>
      <p:sp>
        <p:nvSpPr>
          <p:cNvPr id="3" name="Espaço Reservado para Conteúdo 2"/>
          <p:cNvSpPr>
            <a:spLocks noGrp="1"/>
          </p:cNvSpPr>
          <p:nvPr>
            <p:ph idx="1"/>
          </p:nvPr>
        </p:nvSpPr>
        <p:spPr/>
        <p:txBody>
          <a:bodyPr/>
          <a:lstStyle/>
          <a:p>
            <a:r>
              <a:rPr lang="pt-BR" dirty="0" smtClean="0"/>
              <a:t>Infusão de OT chega ao cérebro fetal</a:t>
            </a:r>
          </a:p>
          <a:p>
            <a:endParaRPr lang="pt-BR" dirty="0" smtClean="0"/>
          </a:p>
          <a:p>
            <a:r>
              <a:rPr lang="pt-BR" dirty="0" smtClean="0"/>
              <a:t>OT diminui a expressão de OTR em cultura de células humanas</a:t>
            </a:r>
          </a:p>
          <a:p>
            <a:endParaRPr lang="pt-BR" dirty="0"/>
          </a:p>
          <a:p>
            <a:r>
              <a:rPr lang="pt-BR" dirty="0" smtClean="0"/>
              <a:t>Maior incidência de ASD em crianças cujas mães receberam OT no parto ( Gregory e cols., 2013)</a:t>
            </a:r>
          </a:p>
          <a:p>
            <a:endParaRPr lang="pt-BR" dirty="0"/>
          </a:p>
          <a:p>
            <a:endParaRPr lang="pt-BR" dirty="0"/>
          </a:p>
        </p:txBody>
      </p:sp>
    </p:spTree>
    <p:extLst>
      <p:ext uri="{BB962C8B-B14F-4D97-AF65-F5344CB8AC3E}">
        <p14:creationId xmlns:p14="http://schemas.microsoft.com/office/powerpoint/2010/main" val="2204939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948" y="-603448"/>
            <a:ext cx="8229600" cy="1600200"/>
          </a:xfrm>
        </p:spPr>
        <p:txBody>
          <a:bodyPr/>
          <a:lstStyle/>
          <a:p>
            <a:r>
              <a:rPr lang="pt-BR" sz="3200" dirty="0" smtClean="0"/>
              <a:t>Uso crônico de OT: estudos em animais</a:t>
            </a:r>
            <a:endParaRPr lang="pt-BR" sz="3200" dirty="0"/>
          </a:p>
        </p:txBody>
      </p:sp>
      <p:sp>
        <p:nvSpPr>
          <p:cNvPr id="3" name="Espaço Reservado para Conteúdo 2"/>
          <p:cNvSpPr>
            <a:spLocks noGrp="1"/>
          </p:cNvSpPr>
          <p:nvPr>
            <p:ph idx="1"/>
          </p:nvPr>
        </p:nvSpPr>
        <p:spPr/>
        <p:txBody>
          <a:bodyPr/>
          <a:lstStyle/>
          <a:p>
            <a:r>
              <a:rPr lang="pt-BR" dirty="0" err="1" smtClean="0"/>
              <a:t>Dessensibilização</a:t>
            </a:r>
            <a:r>
              <a:rPr lang="pt-BR" dirty="0" smtClean="0"/>
              <a:t> de OTR</a:t>
            </a:r>
          </a:p>
          <a:p>
            <a:r>
              <a:rPr lang="pt-BR" dirty="0" smtClean="0"/>
              <a:t>Redução no RNAm para OTR</a:t>
            </a:r>
          </a:p>
          <a:p>
            <a:r>
              <a:rPr lang="pt-BR" dirty="0" smtClean="0"/>
              <a:t>Mudanças comportamentais importantes:</a:t>
            </a:r>
          </a:p>
          <a:p>
            <a:pPr lvl="1"/>
            <a:r>
              <a:rPr lang="pt-BR" dirty="0" smtClean="0"/>
              <a:t>Redução no comportamento de preferência sexual</a:t>
            </a:r>
          </a:p>
          <a:p>
            <a:pPr lvl="1"/>
            <a:r>
              <a:rPr lang="pt-BR" dirty="0" smtClean="0"/>
              <a:t>Aumento no comportamento agressivo</a:t>
            </a:r>
            <a:endParaRPr lang="pt-BR" dirty="0"/>
          </a:p>
        </p:txBody>
      </p:sp>
    </p:spTree>
    <p:extLst>
      <p:ext uri="{BB962C8B-B14F-4D97-AF65-F5344CB8AC3E}">
        <p14:creationId xmlns:p14="http://schemas.microsoft.com/office/powerpoint/2010/main" val="2388975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smtClean="0"/>
              <a:t>Clinical trials</a:t>
            </a:r>
            <a:endParaRPr lang="pt-BR" dirty="0"/>
          </a:p>
        </p:txBody>
      </p:sp>
      <p:sp>
        <p:nvSpPr>
          <p:cNvPr id="5" name="Espaço Reservado para Conteúdo 4"/>
          <p:cNvSpPr>
            <a:spLocks noGrp="1"/>
          </p:cNvSpPr>
          <p:nvPr>
            <p:ph idx="1"/>
          </p:nvPr>
        </p:nvSpPr>
        <p:spPr/>
        <p:txBody>
          <a:bodyPr/>
          <a:lstStyle/>
          <a:p>
            <a:r>
              <a:rPr lang="pt-BR" dirty="0" smtClean="0"/>
              <a:t>http://clinicaltrials.gov/ct2/results?</a:t>
            </a:r>
            <a:r>
              <a:rPr lang="pt-BR" dirty="0" err="1" smtClean="0"/>
              <a:t>term</a:t>
            </a:r>
            <a:r>
              <a:rPr lang="pt-BR" dirty="0" smtClean="0"/>
              <a:t>=</a:t>
            </a:r>
            <a:r>
              <a:rPr lang="pt-BR" dirty="0" err="1" smtClean="0"/>
              <a:t>oxytocin</a:t>
            </a:r>
            <a:endParaRPr lang="pt-BR" dirty="0"/>
          </a:p>
        </p:txBody>
      </p:sp>
    </p:spTree>
    <p:extLst>
      <p:ext uri="{BB962C8B-B14F-4D97-AF65-F5344CB8AC3E}">
        <p14:creationId xmlns:p14="http://schemas.microsoft.com/office/powerpoint/2010/main" val="2313670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a:t>
            </a:r>
            <a:endParaRPr lang="pt-BR" dirty="0"/>
          </a:p>
        </p:txBody>
      </p:sp>
      <p:sp>
        <p:nvSpPr>
          <p:cNvPr id="3" name="Espaço Reservado para Conteúdo 2"/>
          <p:cNvSpPr>
            <a:spLocks noGrp="1"/>
          </p:cNvSpPr>
          <p:nvPr>
            <p:ph idx="1"/>
          </p:nvPr>
        </p:nvSpPr>
        <p:spPr/>
        <p:txBody>
          <a:bodyPr/>
          <a:lstStyle/>
          <a:p>
            <a:r>
              <a:rPr lang="pt-BR" dirty="0" smtClean="0"/>
              <a:t>Ocitocina participa do comportamento parental e </a:t>
            </a:r>
            <a:r>
              <a:rPr lang="pt-BR" dirty="0" err="1" smtClean="0"/>
              <a:t>aloparental</a:t>
            </a:r>
            <a:endParaRPr lang="pt-BR" dirty="0" smtClean="0"/>
          </a:p>
          <a:p>
            <a:endParaRPr lang="pt-BR" dirty="0"/>
          </a:p>
          <a:p>
            <a:r>
              <a:rPr lang="pt-BR" dirty="0" smtClean="0"/>
              <a:t>Ocitocina regula a interação social</a:t>
            </a:r>
          </a:p>
          <a:p>
            <a:endParaRPr lang="pt-BR" dirty="0"/>
          </a:p>
          <a:p>
            <a:r>
              <a:rPr lang="pt-BR" dirty="0" smtClean="0"/>
              <a:t>Ocitocina modula o sistema </a:t>
            </a:r>
            <a:r>
              <a:rPr lang="pt-BR" dirty="0" err="1" smtClean="0"/>
              <a:t>ocitocinérgico</a:t>
            </a:r>
            <a:endParaRPr lang="pt-BR" dirty="0" smtClean="0"/>
          </a:p>
          <a:p>
            <a:endParaRPr lang="pt-BR" dirty="0"/>
          </a:p>
        </p:txBody>
      </p:sp>
    </p:spTree>
    <p:extLst>
      <p:ext uri="{BB962C8B-B14F-4D97-AF65-F5344CB8AC3E}">
        <p14:creationId xmlns:p14="http://schemas.microsoft.com/office/powerpoint/2010/main" val="4161179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412776"/>
            <a:ext cx="8229600" cy="1600200"/>
          </a:xfrm>
        </p:spPr>
        <p:txBody>
          <a:bodyPr/>
          <a:lstStyle/>
          <a:p>
            <a:r>
              <a:rPr lang="pt-BR" dirty="0" smtClean="0"/>
              <a:t>Obrigada</a:t>
            </a:r>
            <a:endParaRPr lang="pt-BR" dirty="0"/>
          </a:p>
        </p:txBody>
      </p:sp>
    </p:spTree>
    <p:extLst>
      <p:ext uri="{BB962C8B-B14F-4D97-AF65-F5344CB8AC3E}">
        <p14:creationId xmlns:p14="http://schemas.microsoft.com/office/powerpoint/2010/main" val="229562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ubchem.ncbi.nlm.nih.gov/image/imagefly.cgi?cid=00183247&amp;width=400&amp;height=400"/>
          <p:cNvPicPr>
            <a:picLocks noChangeAspect="1" noChangeArrowheads="1"/>
          </p:cNvPicPr>
          <p:nvPr/>
        </p:nvPicPr>
        <p:blipFill>
          <a:blip r:embed="rId2" cstate="print"/>
          <a:srcRect/>
          <a:stretch>
            <a:fillRect/>
          </a:stretch>
        </p:blipFill>
        <p:spPr bwMode="auto">
          <a:xfrm>
            <a:off x="539552" y="1268760"/>
            <a:ext cx="3810000" cy="3810000"/>
          </a:xfrm>
          <a:prstGeom prst="rect">
            <a:avLst/>
          </a:prstGeom>
          <a:noFill/>
        </p:spPr>
      </p:pic>
      <p:pic>
        <p:nvPicPr>
          <p:cNvPr id="3076" name="Picture 4" descr="http://pubchem.ncbi.nlm.nih.gov/image/imagefly.cgi?cid=197651&amp;width=400&amp;height=400"/>
          <p:cNvPicPr>
            <a:picLocks noChangeAspect="1" noChangeArrowheads="1"/>
          </p:cNvPicPr>
          <p:nvPr/>
        </p:nvPicPr>
        <p:blipFill>
          <a:blip r:embed="rId3" cstate="print"/>
          <a:srcRect/>
          <a:stretch>
            <a:fillRect/>
          </a:stretch>
        </p:blipFill>
        <p:spPr bwMode="auto">
          <a:xfrm>
            <a:off x="4788024" y="1268760"/>
            <a:ext cx="3810000" cy="3810000"/>
          </a:xfrm>
          <a:prstGeom prst="rect">
            <a:avLst/>
          </a:prstGeom>
          <a:noFill/>
        </p:spPr>
      </p:pic>
      <p:sp>
        <p:nvSpPr>
          <p:cNvPr id="6" name="CaixaDeTexto 5"/>
          <p:cNvSpPr txBox="1"/>
          <p:nvPr/>
        </p:nvSpPr>
        <p:spPr>
          <a:xfrm>
            <a:off x="1259632" y="404664"/>
            <a:ext cx="7008393"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err="1" smtClean="0">
                <a:solidFill>
                  <a:srgbClr val="C00000"/>
                </a:solidFill>
              </a:rPr>
              <a:t>Conopressina</a:t>
            </a:r>
            <a:r>
              <a:rPr lang="en-US" sz="3600" dirty="0" smtClean="0">
                <a:solidFill>
                  <a:srgbClr val="C00000"/>
                </a:solidFill>
              </a:rPr>
              <a:t>                     </a:t>
            </a:r>
            <a:r>
              <a:rPr lang="en-US" sz="3600" dirty="0" err="1" smtClean="0">
                <a:solidFill>
                  <a:srgbClr val="C00000"/>
                </a:solidFill>
              </a:rPr>
              <a:t>Anetocina</a:t>
            </a:r>
            <a:endParaRPr lang="pt-BR" sz="3600" dirty="0">
              <a:solidFill>
                <a:srgbClr val="C00000"/>
              </a:solidFill>
            </a:endParaRPr>
          </a:p>
        </p:txBody>
      </p:sp>
      <p:sp>
        <p:nvSpPr>
          <p:cNvPr id="7" name="CaixaDeTexto 6"/>
          <p:cNvSpPr txBox="1"/>
          <p:nvPr/>
        </p:nvSpPr>
        <p:spPr>
          <a:xfrm>
            <a:off x="5796136" y="5301208"/>
            <a:ext cx="1920719"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dirty="0" err="1" smtClean="0">
                <a:solidFill>
                  <a:srgbClr val="C00000"/>
                </a:solidFill>
              </a:rPr>
              <a:t>Anelídeos</a:t>
            </a:r>
            <a:r>
              <a:rPr lang="en-US" sz="3200" dirty="0" smtClean="0">
                <a:solidFill>
                  <a:srgbClr val="C00000"/>
                </a:solidFill>
              </a:rPr>
              <a:t> </a:t>
            </a:r>
            <a:endParaRPr lang="pt-BR" sz="3200" dirty="0">
              <a:solidFill>
                <a:srgbClr val="C00000"/>
              </a:solidFill>
            </a:endParaRPr>
          </a:p>
        </p:txBody>
      </p:sp>
      <p:sp>
        <p:nvSpPr>
          <p:cNvPr id="8" name="CaixaDeTexto 7"/>
          <p:cNvSpPr txBox="1"/>
          <p:nvPr/>
        </p:nvSpPr>
        <p:spPr>
          <a:xfrm>
            <a:off x="1475656" y="5301208"/>
            <a:ext cx="2313454"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dirty="0" err="1">
                <a:solidFill>
                  <a:srgbClr val="C00000"/>
                </a:solidFill>
              </a:rPr>
              <a:t>G</a:t>
            </a:r>
            <a:r>
              <a:rPr lang="en-US" sz="3200" dirty="0" err="1" smtClean="0">
                <a:solidFill>
                  <a:srgbClr val="C00000"/>
                </a:solidFill>
              </a:rPr>
              <a:t>astrópodos</a:t>
            </a:r>
            <a:endParaRPr lang="pt-BR" sz="32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d/d8/Vasotocin_with_labels.png"/>
          <p:cNvPicPr>
            <a:picLocks noChangeAspect="1" noChangeArrowheads="1"/>
          </p:cNvPicPr>
          <p:nvPr/>
        </p:nvPicPr>
        <p:blipFill>
          <a:blip r:embed="rId3" cstate="print"/>
          <a:srcRect/>
          <a:stretch>
            <a:fillRect/>
          </a:stretch>
        </p:blipFill>
        <p:spPr bwMode="auto">
          <a:xfrm>
            <a:off x="971600" y="188640"/>
            <a:ext cx="3599425" cy="2304256"/>
          </a:xfrm>
          <a:prstGeom prst="rect">
            <a:avLst/>
          </a:prstGeom>
          <a:noFill/>
          <a:effectLst>
            <a:outerShdw blurRad="50800" dist="38100" dir="2700000" algn="tl" rotWithShape="0">
              <a:prstClr val="black">
                <a:alpha val="40000"/>
              </a:prstClr>
            </a:outerShdw>
          </a:effectLst>
        </p:spPr>
      </p:pic>
      <p:pic>
        <p:nvPicPr>
          <p:cNvPr id="25604" name="Picture 4" descr="http://www.chemicalbook.com/CAS%5CGIF%5C362-39-0.gif"/>
          <p:cNvPicPr>
            <a:picLocks noChangeAspect="1" noChangeArrowheads="1"/>
          </p:cNvPicPr>
          <p:nvPr/>
        </p:nvPicPr>
        <p:blipFill>
          <a:blip r:embed="rId4" cstate="print"/>
          <a:srcRect/>
          <a:stretch>
            <a:fillRect/>
          </a:stretch>
        </p:blipFill>
        <p:spPr bwMode="auto">
          <a:xfrm>
            <a:off x="4804749" y="188640"/>
            <a:ext cx="4143014" cy="2580506"/>
          </a:xfrm>
          <a:prstGeom prst="rect">
            <a:avLst/>
          </a:prstGeom>
          <a:noFill/>
        </p:spPr>
      </p:pic>
      <p:sp>
        <p:nvSpPr>
          <p:cNvPr id="5" name="CaixaDeTexto 4"/>
          <p:cNvSpPr txBox="1"/>
          <p:nvPr/>
        </p:nvSpPr>
        <p:spPr>
          <a:xfrm>
            <a:off x="6269284" y="6156012"/>
            <a:ext cx="975780"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smtClean="0">
                <a:solidFill>
                  <a:srgbClr val="C00000"/>
                </a:solidFill>
              </a:rPr>
              <a:t>oxytocin</a:t>
            </a:r>
            <a:endParaRPr lang="pt-BR" dirty="0">
              <a:solidFill>
                <a:srgbClr val="C00000"/>
              </a:solidFill>
            </a:endParaRPr>
          </a:p>
        </p:txBody>
      </p:sp>
      <p:sp>
        <p:nvSpPr>
          <p:cNvPr id="6" name="CaixaDeTexto 5"/>
          <p:cNvSpPr txBox="1"/>
          <p:nvPr/>
        </p:nvSpPr>
        <p:spPr>
          <a:xfrm>
            <a:off x="7380312" y="184986"/>
            <a:ext cx="116506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smtClean="0">
                <a:solidFill>
                  <a:srgbClr val="C00000"/>
                </a:solidFill>
              </a:rPr>
              <a:t>mesotocin</a:t>
            </a:r>
            <a:endParaRPr lang="pt-BR" dirty="0">
              <a:solidFill>
                <a:srgbClr val="C00000"/>
              </a:solidFill>
            </a:endParaRPr>
          </a:p>
        </p:txBody>
      </p:sp>
      <p:sp>
        <p:nvSpPr>
          <p:cNvPr id="7" name="CaixaDeTexto 6"/>
          <p:cNvSpPr txBox="1"/>
          <p:nvPr/>
        </p:nvSpPr>
        <p:spPr>
          <a:xfrm>
            <a:off x="1619672" y="369652"/>
            <a:ext cx="107670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smtClean="0">
                <a:solidFill>
                  <a:srgbClr val="C00000"/>
                </a:solidFill>
              </a:rPr>
              <a:t>vasotocin</a:t>
            </a:r>
            <a:endParaRPr lang="pt-BR" dirty="0">
              <a:solidFill>
                <a:srgbClr val="C00000"/>
              </a:solidFill>
            </a:endParaRPr>
          </a:p>
        </p:txBody>
      </p:sp>
      <p:pic>
        <p:nvPicPr>
          <p:cNvPr id="25610" name="Picture 10" descr="File:Vasopressin labeled.png">
            <a:hlinkClick r:id="rId5"/>
          </p:cNvPr>
          <p:cNvPicPr>
            <a:picLocks noChangeAspect="1" noChangeArrowheads="1"/>
          </p:cNvPicPr>
          <p:nvPr/>
        </p:nvPicPr>
        <p:blipFill>
          <a:blip r:embed="rId6" cstate="print"/>
          <a:srcRect/>
          <a:stretch>
            <a:fillRect/>
          </a:stretch>
        </p:blipFill>
        <p:spPr bwMode="auto">
          <a:xfrm>
            <a:off x="539551" y="3861048"/>
            <a:ext cx="3697304" cy="2232248"/>
          </a:xfrm>
          <a:prstGeom prst="rect">
            <a:avLst/>
          </a:prstGeom>
          <a:noFill/>
          <a:effectLst>
            <a:outerShdw blurRad="50800" dist="38100" dir="2700000" algn="tl" rotWithShape="0">
              <a:prstClr val="black">
                <a:alpha val="40000"/>
              </a:prstClr>
            </a:outerShdw>
          </a:effectLst>
        </p:spPr>
      </p:pic>
      <p:sp>
        <p:nvSpPr>
          <p:cNvPr id="10" name="CaixaDeTexto 9"/>
          <p:cNvSpPr txBox="1"/>
          <p:nvPr/>
        </p:nvSpPr>
        <p:spPr>
          <a:xfrm>
            <a:off x="1750048" y="6156012"/>
            <a:ext cx="127631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solidFill>
                  <a:srgbClr val="C00000"/>
                </a:solidFill>
              </a:rPr>
              <a:t>vasopressin</a:t>
            </a:r>
            <a:endParaRPr lang="pt-BR" dirty="0">
              <a:solidFill>
                <a:srgbClr val="C00000"/>
              </a:solidFill>
            </a:endParaRPr>
          </a:p>
        </p:txBody>
      </p:sp>
      <p:pic>
        <p:nvPicPr>
          <p:cNvPr id="25612" name="Picture 12" descr="File:Oxytocin with labels.png">
            <a:hlinkClick r:id="rId7"/>
          </p:cNvPr>
          <p:cNvPicPr>
            <a:picLocks noChangeAspect="1" noChangeArrowheads="1"/>
          </p:cNvPicPr>
          <p:nvPr/>
        </p:nvPicPr>
        <p:blipFill>
          <a:blip r:embed="rId8" cstate="print"/>
          <a:srcRect/>
          <a:stretch>
            <a:fillRect/>
          </a:stretch>
        </p:blipFill>
        <p:spPr bwMode="auto">
          <a:xfrm>
            <a:off x="4860032" y="3573016"/>
            <a:ext cx="3917235" cy="2448272"/>
          </a:xfrm>
          <a:prstGeom prst="rect">
            <a:avLst/>
          </a:prstGeom>
          <a:noFill/>
          <a:effectLst>
            <a:outerShdw blurRad="50800" dist="38100" dir="2700000" algn="tl" rotWithShape="0">
              <a:prstClr val="black">
                <a:alpha val="40000"/>
              </a:prstClr>
            </a:outerShdw>
          </a:effectLst>
        </p:spPr>
      </p:pic>
      <p:sp>
        <p:nvSpPr>
          <p:cNvPr id="2" name="CaixaDeTexto 1"/>
          <p:cNvSpPr txBox="1"/>
          <p:nvPr/>
        </p:nvSpPr>
        <p:spPr>
          <a:xfrm>
            <a:off x="902168" y="2852936"/>
            <a:ext cx="3588418" cy="369332"/>
          </a:xfrm>
          <a:prstGeom prst="rect">
            <a:avLst/>
          </a:prstGeom>
          <a:noFill/>
        </p:spPr>
        <p:txBody>
          <a:bodyPr wrap="none" rtlCol="0">
            <a:spAutoFit/>
          </a:bodyPr>
          <a:lstStyle/>
          <a:p>
            <a:r>
              <a:rPr lang="pt-BR" dirty="0" smtClean="0"/>
              <a:t>Peixes, aves e anfíbios: </a:t>
            </a:r>
            <a:r>
              <a:rPr lang="pt-BR" dirty="0" err="1" smtClean="0"/>
              <a:t>territorialista</a:t>
            </a:r>
            <a:endParaRPr lang="pt-BR" dirty="0"/>
          </a:p>
        </p:txBody>
      </p:sp>
      <p:sp>
        <p:nvSpPr>
          <p:cNvPr id="12" name="CaixaDeTexto 11"/>
          <p:cNvSpPr txBox="1"/>
          <p:nvPr/>
        </p:nvSpPr>
        <p:spPr>
          <a:xfrm>
            <a:off x="5372596" y="2852936"/>
            <a:ext cx="3744936" cy="369332"/>
          </a:xfrm>
          <a:prstGeom prst="rect">
            <a:avLst/>
          </a:prstGeom>
          <a:noFill/>
        </p:spPr>
        <p:txBody>
          <a:bodyPr wrap="none" rtlCol="0">
            <a:spAutoFit/>
          </a:bodyPr>
          <a:lstStyle/>
          <a:p>
            <a:r>
              <a:rPr lang="pt-BR" dirty="0" smtClean="0"/>
              <a:t>Peixes, aves e anfíbios: gregário</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glow rad="101600">
              <a:schemeClr val="accent1">
                <a:satMod val="175000"/>
                <a:alpha val="40000"/>
              </a:schemeClr>
            </a:glow>
            <a:outerShdw blurRad="50800" dist="38100" dir="2700000" algn="tl" rotWithShape="0">
              <a:prstClr val="black">
                <a:alpha val="40000"/>
              </a:prstClr>
            </a:outerShdw>
          </a:effectLst>
        </p:spPr>
        <p:txBody>
          <a:bodyPr>
            <a:normAutofit fontScale="90000"/>
          </a:bodyPr>
          <a:lstStyle/>
          <a:p>
            <a:r>
              <a:rPr lang="en-US" dirty="0" err="1" smtClean="0"/>
              <a:t>Ocitocina</a:t>
            </a:r>
            <a:r>
              <a:rPr lang="en-US" dirty="0" smtClean="0"/>
              <a:t> e </a:t>
            </a:r>
            <a:r>
              <a:rPr lang="en-US" dirty="0" err="1" smtClean="0"/>
              <a:t>comportamento</a:t>
            </a:r>
            <a:r>
              <a:rPr lang="en-US" dirty="0" smtClean="0"/>
              <a:t> maternal</a:t>
            </a:r>
            <a:endParaRPr lang="pt-BR" dirty="0"/>
          </a:p>
        </p:txBody>
      </p:sp>
      <p:pic>
        <p:nvPicPr>
          <p:cNvPr id="32770" name="Picture 2"/>
          <p:cNvPicPr>
            <a:picLocks noChangeAspect="1" noChangeArrowheads="1"/>
          </p:cNvPicPr>
          <p:nvPr/>
        </p:nvPicPr>
        <p:blipFill>
          <a:blip r:embed="rId3" cstate="print"/>
          <a:srcRect/>
          <a:stretch>
            <a:fillRect/>
          </a:stretch>
        </p:blipFill>
        <p:spPr bwMode="auto">
          <a:xfrm>
            <a:off x="99571" y="2204864"/>
            <a:ext cx="9044429"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76795" y="1786851"/>
            <a:ext cx="8990409" cy="3284297"/>
          </a:xfrm>
          <a:prstGeom prst="rect">
            <a:avLst/>
          </a:prstGeom>
        </p:spPr>
      </p:pic>
    </p:spTree>
    <p:extLst>
      <p:ext uri="{BB962C8B-B14F-4D97-AF65-F5344CB8AC3E}">
        <p14:creationId xmlns:p14="http://schemas.microsoft.com/office/powerpoint/2010/main" val="408212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Inibição da Ocitocina</a:t>
            </a:r>
            <a:endParaRPr lang="pt-BR" dirty="0"/>
          </a:p>
        </p:txBody>
      </p:sp>
      <p:sp>
        <p:nvSpPr>
          <p:cNvPr id="3" name="Espaço Reservado para Conteúdo 2"/>
          <p:cNvSpPr>
            <a:spLocks noGrp="1"/>
          </p:cNvSpPr>
          <p:nvPr>
            <p:ph idx="1"/>
          </p:nvPr>
        </p:nvSpPr>
        <p:spPr/>
        <p:txBody>
          <a:bodyPr/>
          <a:lstStyle/>
          <a:p>
            <a:r>
              <a:rPr lang="pt-BR" dirty="0" smtClean="0"/>
              <a:t>Inibição da ocitocina farmacologicamente inibe o comportamento maternal em ratas recém-paridas.</a:t>
            </a:r>
          </a:p>
          <a:p>
            <a:r>
              <a:rPr lang="pt-BR" dirty="0" smtClean="0"/>
              <a:t> </a:t>
            </a:r>
          </a:p>
          <a:p>
            <a:pPr lvl="1"/>
            <a:r>
              <a:rPr lang="pt-BR" dirty="0" smtClean="0"/>
              <a:t>Witt and </a:t>
            </a:r>
            <a:r>
              <a:rPr lang="pt-BR" dirty="0" err="1" smtClean="0"/>
              <a:t>Insel</a:t>
            </a:r>
            <a:r>
              <a:rPr lang="pt-BR" dirty="0" smtClean="0"/>
              <a:t>. </a:t>
            </a:r>
            <a:r>
              <a:rPr lang="pt-BR" dirty="0" err="1" smtClean="0"/>
              <a:t>Endocrinology</a:t>
            </a:r>
            <a:r>
              <a:rPr lang="pt-BR" dirty="0" smtClean="0"/>
              <a:t> 1991.</a:t>
            </a:r>
          </a:p>
          <a:p>
            <a:pPr lvl="1"/>
            <a:endParaRPr lang="pt-BR" dirty="0" smtClean="0"/>
          </a:p>
          <a:p>
            <a:pPr lvl="1"/>
            <a:r>
              <a:rPr lang="pt-BR" dirty="0" err="1" smtClean="0"/>
              <a:t>Leengoed</a:t>
            </a:r>
            <a:r>
              <a:rPr lang="pt-BR" dirty="0" smtClean="0"/>
              <a:t> e cols. J of Endocrinology, 1987</a:t>
            </a:r>
            <a:endParaRPr lang="pt-BR" dirty="0"/>
          </a:p>
          <a:p>
            <a:pPr lvl="1"/>
            <a:endParaRPr lang="pt-BR" dirty="0" smtClean="0"/>
          </a:p>
          <a:p>
            <a:endParaRPr lang="pt-BR" dirty="0"/>
          </a:p>
        </p:txBody>
      </p:sp>
    </p:spTree>
    <p:extLst>
      <p:ext uri="{BB962C8B-B14F-4D97-AF65-F5344CB8AC3E}">
        <p14:creationId xmlns:p14="http://schemas.microsoft.com/office/powerpoint/2010/main" val="325152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7067</TotalTime>
  <Words>1986</Words>
  <Application>Microsoft Office PowerPoint</Application>
  <PresentationFormat>Apresentação na tela (4:3)</PresentationFormat>
  <Paragraphs>144</Paragraphs>
  <Slides>49</Slides>
  <Notes>17</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49</vt:i4>
      </vt:variant>
    </vt:vector>
  </HeadingPairs>
  <TitlesOfParts>
    <vt:vector size="55" baseType="lpstr">
      <vt:lpstr>Arial</vt:lpstr>
      <vt:lpstr>Calibri</vt:lpstr>
      <vt:lpstr>Constantia</vt:lpstr>
      <vt:lpstr>Times New Roman</vt:lpstr>
      <vt:lpstr>Wingdings 2</vt:lpstr>
      <vt:lpstr>Fluxo</vt:lpstr>
      <vt:lpstr>        Ocitocina e TEA: from bench to bedside  Profa. Dra. Miriam Ribeiro Universidade Presbiteriana Mackenzie    </vt:lpstr>
      <vt:lpstr>Apresentação do PowerPoint</vt:lpstr>
      <vt:lpstr>Núcleo Paraventricular (NPV) e Supraótico (NSO)</vt:lpstr>
      <vt:lpstr>Ocitocina</vt:lpstr>
      <vt:lpstr>Apresentação do PowerPoint</vt:lpstr>
      <vt:lpstr>Apresentação do PowerPoint</vt:lpstr>
      <vt:lpstr>Ocitocina e comportamento maternal</vt:lpstr>
      <vt:lpstr>Apresentação do PowerPoint</vt:lpstr>
      <vt:lpstr>Inibição da Ocitocina</vt:lpstr>
      <vt:lpstr>Apresentação do PowerPoint</vt:lpstr>
      <vt:lpstr>Liberação de ocitocina</vt:lpstr>
      <vt:lpstr>Apresentação do PowerPoint</vt:lpstr>
      <vt:lpstr>Distribuição dos receptores OTR</vt:lpstr>
      <vt:lpstr>Gênero específico</vt:lpstr>
      <vt:lpstr>Comportamento parental e monogamia </vt:lpstr>
      <vt:lpstr>Apresentação do PowerPoint</vt:lpstr>
      <vt:lpstr>Apresentação do PowerPoint</vt:lpstr>
      <vt:lpstr>Comportamento aloparental</vt:lpstr>
      <vt:lpstr>Apresentação do PowerPoint</vt:lpstr>
      <vt:lpstr>Apresentação do PowerPoint</vt:lpstr>
      <vt:lpstr>Interação do filhote com a mãe</vt:lpstr>
      <vt:lpstr>Reconhecimento social</vt:lpstr>
      <vt:lpstr>Reconhecimento social em humanos</vt:lpstr>
      <vt:lpstr>Apresentação do PowerPoint</vt:lpstr>
      <vt:lpstr>Apresentação do PowerPoint</vt:lpstr>
      <vt:lpstr>Apresentação do PowerPoint</vt:lpstr>
      <vt:lpstr>Stress social</vt:lpstr>
      <vt:lpstr>Apresentação do PowerPoint</vt:lpstr>
      <vt:lpstr>Interação social</vt:lpstr>
      <vt:lpstr>Apresentação do PowerPoint</vt:lpstr>
      <vt:lpstr>Apresentação do PowerPoint</vt:lpstr>
      <vt:lpstr>Apresentação do PowerPoint</vt:lpstr>
      <vt:lpstr>Apresentação do PowerPoint</vt:lpstr>
      <vt:lpstr>Apresentação do PowerPoint</vt:lpstr>
      <vt:lpstr>SNP em OTR</vt:lpstr>
      <vt:lpstr>Apresentação do PowerPoint</vt:lpstr>
      <vt:lpstr>Apresentação do PowerPoint</vt:lpstr>
      <vt:lpstr>Apresentação do PowerPoint</vt:lpstr>
      <vt:lpstr>Apresentação do PowerPoint</vt:lpstr>
      <vt:lpstr>Apresentação do PowerPoint</vt:lpstr>
      <vt:lpstr> Receptores para ocitocina</vt:lpstr>
      <vt:lpstr>Apresentação do PowerPoint</vt:lpstr>
      <vt:lpstr>Ocitocina no desenvolvimento:  Estudos animais </vt:lpstr>
      <vt:lpstr>Estudos em humanos</vt:lpstr>
      <vt:lpstr>Uso de OT para indução de parto e ASD</vt:lpstr>
      <vt:lpstr>Uso crônico de OT: estudos em animais</vt:lpstr>
      <vt:lpstr>Clinical trials</vt:lpstr>
      <vt:lpstr>Conclusões</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Ocitocina na modulação do comportamento social  Miriam Ribeiro</dc:title>
  <dc:creator>109739</dc:creator>
  <cp:lastModifiedBy>Miriam Oliveira Ribeiro</cp:lastModifiedBy>
  <cp:revision>116</cp:revision>
  <dcterms:created xsi:type="dcterms:W3CDTF">2012-09-25T13:48:43Z</dcterms:created>
  <dcterms:modified xsi:type="dcterms:W3CDTF">2018-10-27T15:52:49Z</dcterms:modified>
</cp:coreProperties>
</file>