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635" r:id="rId2"/>
    <p:sldId id="919" r:id="rId3"/>
    <p:sldId id="645" r:id="rId4"/>
    <p:sldId id="654" r:id="rId5"/>
    <p:sldId id="634" r:id="rId6"/>
    <p:sldId id="977" r:id="rId7"/>
    <p:sldId id="651" r:id="rId8"/>
    <p:sldId id="978" r:id="rId9"/>
    <p:sldId id="979" r:id="rId10"/>
    <p:sldId id="981" r:id="rId11"/>
    <p:sldId id="980" r:id="rId12"/>
    <p:sldId id="982" r:id="rId13"/>
    <p:sldId id="983" r:id="rId14"/>
    <p:sldId id="984" r:id="rId15"/>
    <p:sldId id="985" r:id="rId16"/>
    <p:sldId id="986" r:id="rId17"/>
    <p:sldId id="987" r:id="rId18"/>
    <p:sldId id="989" r:id="rId19"/>
    <p:sldId id="988" r:id="rId20"/>
    <p:sldId id="615" r:id="rId21"/>
    <p:sldId id="621" r:id="rId22"/>
    <p:sldId id="624" r:id="rId23"/>
    <p:sldId id="625" r:id="rId24"/>
    <p:sldId id="632" r:id="rId25"/>
  </p:sldIdLst>
  <p:sldSz cx="12192000" cy="6858000"/>
  <p:notesSz cx="6889750" cy="100218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tebcviana" initials="d" lastIdx="1" clrIdx="0"/>
  <p:cmAuthor id="2" name="Gabriela Vasconcelos" initials="GV" lastIdx="12" clrIdx="1">
    <p:extLst>
      <p:ext uri="{19B8F6BF-5375-455C-9EA6-DF929625EA0E}">
        <p15:presenceInfo xmlns:p15="http://schemas.microsoft.com/office/powerpoint/2012/main" userId="2d762b56057821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F81828"/>
    <a:srgbClr val="FF3300"/>
    <a:srgbClr val="99FF99"/>
    <a:srgbClr val="EC7320"/>
    <a:srgbClr val="F1F13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85267" autoAdjust="0"/>
  </p:normalViewPr>
  <p:slideViewPr>
    <p:cSldViewPr snapToGrid="0">
      <p:cViewPr varScale="1">
        <p:scale>
          <a:sx n="97" d="100"/>
          <a:sy n="97" d="100"/>
        </p:scale>
        <p:origin x="894" y="72"/>
      </p:cViewPr>
      <p:guideLst>
        <p:guide orient="horz" pos="2160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53530CF0-A420-4862-834B-325889083CDA}" type="datetimeFigureOut">
              <a:rPr lang="pt-BR" smtClean="0"/>
              <a:pPr/>
              <a:t>13/09/2023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408B0F2-993D-4F5F-B908-2738F091BA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0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8B0F2-993D-4F5F-B908-2738F091BAB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12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8B0F2-993D-4F5F-B908-2738F091BABF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93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8B0F2-993D-4F5F-B908-2738F091BABF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55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8B0F2-993D-4F5F-B908-2738F091BABF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176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8B0F2-993D-4F5F-B908-2738F091BABF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40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8B0F2-993D-4F5F-B908-2738F091BABF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58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13E97-3D21-4015-A648-622A00350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D0D4CD-3311-4C68-879B-73BE29B34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1D1AC9-B007-40BA-9C1E-5E743811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C1F4-0B36-4311-97AE-1466683BE9E1}" type="datetimeFigureOut">
              <a:rPr lang="pt-BR" smtClean="0"/>
              <a:pPr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312D9B-1506-4E4A-917F-C9A01CF6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5FB968-A4CC-47E1-977A-2887621F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018B-0E92-4D7A-AD49-04F39D073F1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75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0BD27-C324-423A-885D-A96347FB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20A98-2116-4209-98BE-69A2917AC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C93610-EC0F-4659-980B-62C5CBB67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C1F4-0B36-4311-97AE-1466683BE9E1}" type="datetimeFigureOut">
              <a:rPr lang="pt-BR" smtClean="0"/>
              <a:pPr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4996CA-402B-449F-A0EF-79B5E88D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72451C-01CA-47B1-B4C7-FBAFAA38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018B-0E92-4D7A-AD49-04F39D073F1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64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2B3B2E-E0F0-441F-B8BD-DDBD2E8A3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2531BB-6DD2-440F-AB2D-D22605DFF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5D2D14-5978-4379-A5AB-6E8F7D27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C1F4-0B36-4311-97AE-1466683BE9E1}" type="datetimeFigureOut">
              <a:rPr lang="pt-BR" smtClean="0"/>
              <a:pPr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18A759-682D-4400-B0CD-2AD364A8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8690E5-B0C5-4562-867E-B8A7E171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018B-0E92-4D7A-AD49-04F39D073F1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24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135" y="185708"/>
            <a:ext cx="9844719" cy="701731"/>
          </a:xfrm>
          <a:noFill/>
        </p:spPr>
        <p:txBody>
          <a:bodyPr wrap="square" rtlCol="0">
            <a:spAutoFit/>
          </a:bodyPr>
          <a:lstStyle>
            <a:lvl1pPr>
              <a:defRPr lang="pt-BR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135" y="1161066"/>
            <a:ext cx="11557687" cy="501589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68AADA78-6AB6-4106-BAFB-DED3E6C89C90}"/>
              </a:ext>
            </a:extLst>
          </p:cNvPr>
          <p:cNvCxnSpPr/>
          <p:nvPr userDrawn="1"/>
        </p:nvCxnSpPr>
        <p:spPr>
          <a:xfrm>
            <a:off x="247135" y="6485748"/>
            <a:ext cx="115576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8FC5F53-DBE6-4B80-B60E-6E1E609C593A}"/>
              </a:ext>
            </a:extLst>
          </p:cNvPr>
          <p:cNvCxnSpPr/>
          <p:nvPr userDrawn="1"/>
        </p:nvCxnSpPr>
        <p:spPr>
          <a:xfrm>
            <a:off x="247135" y="958801"/>
            <a:ext cx="115576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Espaço Reservado para Número de Slide 2">
            <a:extLst>
              <a:ext uri="{FF2B5EF4-FFF2-40B4-BE49-F238E27FC236}">
                <a16:creationId xmlns:a16="http://schemas.microsoft.com/office/drawing/2014/main" id="{B50E5630-1F00-41BF-AAE6-48D1B1C9928E}"/>
              </a:ext>
            </a:extLst>
          </p:cNvPr>
          <p:cNvSpPr txBox="1">
            <a:spLocks/>
          </p:cNvSpPr>
          <p:nvPr userDrawn="1"/>
        </p:nvSpPr>
        <p:spPr>
          <a:xfrm>
            <a:off x="11224469" y="6485749"/>
            <a:ext cx="720395" cy="308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2"/>
                </a:solidFill>
              </a:rPr>
              <a:t>[</a:t>
            </a:r>
            <a:fld id="{4A70018B-0E92-4D7A-AD49-04F39D073F11}" type="slidenum">
              <a:rPr lang="pt-BR" sz="1400" b="1" smtClean="0">
                <a:solidFill>
                  <a:schemeClr val="tx2"/>
                </a:solidFill>
              </a:rPr>
              <a:pPr/>
              <a:t>‹nº›</a:t>
            </a:fld>
            <a:r>
              <a:rPr lang="pt-BR" sz="1400" b="1" dirty="0">
                <a:solidFill>
                  <a:schemeClr val="tx2"/>
                </a:solidFill>
              </a:rPr>
              <a:t>]</a:t>
            </a:r>
          </a:p>
        </p:txBody>
      </p:sp>
      <p:grpSp>
        <p:nvGrpSpPr>
          <p:cNvPr id="11" name="Tela 2">
            <a:extLst>
              <a:ext uri="{FF2B5EF4-FFF2-40B4-BE49-F238E27FC236}">
                <a16:creationId xmlns:a16="http://schemas.microsoft.com/office/drawing/2014/main" id="{29E3AB30-C051-4CC5-B222-2546EEE541C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36338" y="180274"/>
            <a:ext cx="576262" cy="576263"/>
            <a:chOff x="0" y="0"/>
            <a:chExt cx="5759" cy="5759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7FBC5DD0-E182-4F6D-AAF8-85119511FCC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5759" cy="5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CC84A3A3-70A0-4844-93DD-17817D66A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38"/>
              <a:ext cx="2762" cy="3327"/>
            </a:xfrm>
            <a:custGeom>
              <a:avLst/>
              <a:gdLst>
                <a:gd name="T0" fmla="*/ 129540 w 435"/>
                <a:gd name="T1" fmla="*/ 241300 h 524"/>
                <a:gd name="T2" fmla="*/ 133985 w 435"/>
                <a:gd name="T3" fmla="*/ 243840 h 524"/>
                <a:gd name="T4" fmla="*/ 137160 w 435"/>
                <a:gd name="T5" fmla="*/ 243840 h 524"/>
                <a:gd name="T6" fmla="*/ 137160 w 435"/>
                <a:gd name="T7" fmla="*/ 243840 h 524"/>
                <a:gd name="T8" fmla="*/ 142875 w 435"/>
                <a:gd name="T9" fmla="*/ 243840 h 524"/>
                <a:gd name="T10" fmla="*/ 146050 w 435"/>
                <a:gd name="T11" fmla="*/ 243840 h 524"/>
                <a:gd name="T12" fmla="*/ 148590 w 435"/>
                <a:gd name="T13" fmla="*/ 242570 h 524"/>
                <a:gd name="T14" fmla="*/ 150495 w 435"/>
                <a:gd name="T15" fmla="*/ 241300 h 524"/>
                <a:gd name="T16" fmla="*/ 201295 w 435"/>
                <a:gd name="T17" fmla="*/ 111125 h 524"/>
                <a:gd name="T18" fmla="*/ 204470 w 435"/>
                <a:gd name="T19" fmla="*/ 106680 h 524"/>
                <a:gd name="T20" fmla="*/ 207010 w 435"/>
                <a:gd name="T21" fmla="*/ 107950 h 524"/>
                <a:gd name="T22" fmla="*/ 207010 w 435"/>
                <a:gd name="T23" fmla="*/ 112395 h 524"/>
                <a:gd name="T24" fmla="*/ 207010 w 435"/>
                <a:gd name="T25" fmla="*/ 191135 h 524"/>
                <a:gd name="T26" fmla="*/ 207010 w 435"/>
                <a:gd name="T27" fmla="*/ 197485 h 524"/>
                <a:gd name="T28" fmla="*/ 201295 w 435"/>
                <a:gd name="T29" fmla="*/ 204470 h 524"/>
                <a:gd name="T30" fmla="*/ 198755 w 435"/>
                <a:gd name="T31" fmla="*/ 205740 h 524"/>
                <a:gd name="T32" fmla="*/ 192405 w 435"/>
                <a:gd name="T33" fmla="*/ 208915 h 524"/>
                <a:gd name="T34" fmla="*/ 189865 w 435"/>
                <a:gd name="T35" fmla="*/ 219075 h 524"/>
                <a:gd name="T36" fmla="*/ 189865 w 435"/>
                <a:gd name="T37" fmla="*/ 252730 h 524"/>
                <a:gd name="T38" fmla="*/ 276225 w 435"/>
                <a:gd name="T39" fmla="*/ 227965 h 524"/>
                <a:gd name="T40" fmla="*/ 276225 w 435"/>
                <a:gd name="T41" fmla="*/ 219075 h 524"/>
                <a:gd name="T42" fmla="*/ 276225 w 435"/>
                <a:gd name="T43" fmla="*/ 213360 h 524"/>
                <a:gd name="T44" fmla="*/ 269875 w 435"/>
                <a:gd name="T45" fmla="*/ 205740 h 524"/>
                <a:gd name="T46" fmla="*/ 267335 w 435"/>
                <a:gd name="T47" fmla="*/ 205740 h 524"/>
                <a:gd name="T48" fmla="*/ 261620 w 435"/>
                <a:gd name="T49" fmla="*/ 203200 h 524"/>
                <a:gd name="T50" fmla="*/ 258445 w 435"/>
                <a:gd name="T51" fmla="*/ 195580 h 524"/>
                <a:gd name="T52" fmla="*/ 258445 w 435"/>
                <a:gd name="T53" fmla="*/ 64135 h 524"/>
                <a:gd name="T54" fmla="*/ 258445 w 435"/>
                <a:gd name="T55" fmla="*/ 58420 h 524"/>
                <a:gd name="T56" fmla="*/ 262890 w 435"/>
                <a:gd name="T57" fmla="*/ 50800 h 524"/>
                <a:gd name="T58" fmla="*/ 267335 w 435"/>
                <a:gd name="T59" fmla="*/ 50800 h 524"/>
                <a:gd name="T60" fmla="*/ 273050 w 435"/>
                <a:gd name="T61" fmla="*/ 46355 h 524"/>
                <a:gd name="T62" fmla="*/ 276225 w 435"/>
                <a:gd name="T63" fmla="*/ 36195 h 524"/>
                <a:gd name="T64" fmla="*/ 276225 w 435"/>
                <a:gd name="T65" fmla="*/ 0 h 524"/>
                <a:gd name="T66" fmla="*/ 138430 w 435"/>
                <a:gd name="T67" fmla="*/ 141605 h 524"/>
                <a:gd name="T68" fmla="*/ 1270 w 435"/>
                <a:gd name="T69" fmla="*/ 0 h 524"/>
                <a:gd name="T70" fmla="*/ 1270 w 435"/>
                <a:gd name="T71" fmla="*/ 36195 h 524"/>
                <a:gd name="T72" fmla="*/ 1270 w 435"/>
                <a:gd name="T73" fmla="*/ 42545 h 524"/>
                <a:gd name="T74" fmla="*/ 5715 w 435"/>
                <a:gd name="T75" fmla="*/ 49530 h 524"/>
                <a:gd name="T76" fmla="*/ 10160 w 435"/>
                <a:gd name="T77" fmla="*/ 50800 h 524"/>
                <a:gd name="T78" fmla="*/ 15875 w 435"/>
                <a:gd name="T79" fmla="*/ 53975 h 524"/>
                <a:gd name="T80" fmla="*/ 18415 w 435"/>
                <a:gd name="T81" fmla="*/ 64135 h 524"/>
                <a:gd name="T82" fmla="*/ 18415 w 435"/>
                <a:gd name="T83" fmla="*/ 191135 h 524"/>
                <a:gd name="T84" fmla="*/ 18415 w 435"/>
                <a:gd name="T85" fmla="*/ 191135 h 524"/>
                <a:gd name="T86" fmla="*/ 15875 w 435"/>
                <a:gd name="T87" fmla="*/ 201930 h 524"/>
                <a:gd name="T88" fmla="*/ 10160 w 435"/>
                <a:gd name="T89" fmla="*/ 205740 h 524"/>
                <a:gd name="T90" fmla="*/ 5715 w 435"/>
                <a:gd name="T91" fmla="*/ 205740 h 524"/>
                <a:gd name="T92" fmla="*/ 1270 w 435"/>
                <a:gd name="T93" fmla="*/ 213360 h 524"/>
                <a:gd name="T94" fmla="*/ 1270 w 435"/>
                <a:gd name="T95" fmla="*/ 219075 h 524"/>
                <a:gd name="T96" fmla="*/ 87630 w 435"/>
                <a:gd name="T97" fmla="*/ 252730 h 524"/>
                <a:gd name="T98" fmla="*/ 87630 w 435"/>
                <a:gd name="T99" fmla="*/ 219075 h 524"/>
                <a:gd name="T100" fmla="*/ 85725 w 435"/>
                <a:gd name="T101" fmla="*/ 213360 h 524"/>
                <a:gd name="T102" fmla="*/ 81280 w 435"/>
                <a:gd name="T103" fmla="*/ 205740 h 524"/>
                <a:gd name="T104" fmla="*/ 78740 w 435"/>
                <a:gd name="T105" fmla="*/ 205740 h 524"/>
                <a:gd name="T106" fmla="*/ 71120 w 435"/>
                <a:gd name="T107" fmla="*/ 201930 h 524"/>
                <a:gd name="T108" fmla="*/ 68580 w 435"/>
                <a:gd name="T109" fmla="*/ 191135 h 524"/>
                <a:gd name="T110" fmla="*/ 68580 w 435"/>
                <a:gd name="T111" fmla="*/ 112395 h 524"/>
                <a:gd name="T112" fmla="*/ 68580 w 435"/>
                <a:gd name="T113" fmla="*/ 112395 h 524"/>
                <a:gd name="T114" fmla="*/ 71120 w 435"/>
                <a:gd name="T115" fmla="*/ 106680 h 524"/>
                <a:gd name="T116" fmla="*/ 74295 w 435"/>
                <a:gd name="T117" fmla="*/ 111125 h 524"/>
                <a:gd name="T118" fmla="*/ 129540 w 435"/>
                <a:gd name="T119" fmla="*/ 241300 h 5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5" h="524">
                  <a:moveTo>
                    <a:pt x="204" y="380"/>
                  </a:moveTo>
                  <a:lnTo>
                    <a:pt x="204" y="380"/>
                  </a:lnTo>
                  <a:lnTo>
                    <a:pt x="207" y="382"/>
                  </a:lnTo>
                  <a:lnTo>
                    <a:pt x="211" y="384"/>
                  </a:lnTo>
                  <a:lnTo>
                    <a:pt x="216" y="384"/>
                  </a:lnTo>
                  <a:lnTo>
                    <a:pt x="225" y="384"/>
                  </a:lnTo>
                  <a:lnTo>
                    <a:pt x="230" y="384"/>
                  </a:lnTo>
                  <a:lnTo>
                    <a:pt x="234" y="382"/>
                  </a:lnTo>
                  <a:lnTo>
                    <a:pt x="237" y="380"/>
                  </a:lnTo>
                  <a:lnTo>
                    <a:pt x="317" y="175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6" y="170"/>
                  </a:lnTo>
                  <a:lnTo>
                    <a:pt x="326" y="177"/>
                  </a:lnTo>
                  <a:lnTo>
                    <a:pt x="326" y="301"/>
                  </a:lnTo>
                  <a:lnTo>
                    <a:pt x="326" y="311"/>
                  </a:lnTo>
                  <a:lnTo>
                    <a:pt x="322" y="318"/>
                  </a:lnTo>
                  <a:lnTo>
                    <a:pt x="317" y="322"/>
                  </a:lnTo>
                  <a:lnTo>
                    <a:pt x="313" y="324"/>
                  </a:lnTo>
                  <a:lnTo>
                    <a:pt x="308" y="324"/>
                  </a:lnTo>
                  <a:lnTo>
                    <a:pt x="303" y="329"/>
                  </a:lnTo>
                  <a:lnTo>
                    <a:pt x="299" y="336"/>
                  </a:lnTo>
                  <a:lnTo>
                    <a:pt x="299" y="345"/>
                  </a:lnTo>
                  <a:lnTo>
                    <a:pt x="299" y="398"/>
                  </a:lnTo>
                  <a:lnTo>
                    <a:pt x="435" y="398"/>
                  </a:lnTo>
                  <a:lnTo>
                    <a:pt x="435" y="359"/>
                  </a:lnTo>
                  <a:lnTo>
                    <a:pt x="435" y="345"/>
                  </a:lnTo>
                  <a:lnTo>
                    <a:pt x="435" y="336"/>
                  </a:lnTo>
                  <a:lnTo>
                    <a:pt x="430" y="329"/>
                  </a:lnTo>
                  <a:lnTo>
                    <a:pt x="425" y="324"/>
                  </a:lnTo>
                  <a:lnTo>
                    <a:pt x="421" y="324"/>
                  </a:lnTo>
                  <a:lnTo>
                    <a:pt x="416" y="322"/>
                  </a:lnTo>
                  <a:lnTo>
                    <a:pt x="412" y="320"/>
                  </a:lnTo>
                  <a:lnTo>
                    <a:pt x="409" y="315"/>
                  </a:lnTo>
                  <a:lnTo>
                    <a:pt x="407" y="308"/>
                  </a:lnTo>
                  <a:lnTo>
                    <a:pt x="407" y="101"/>
                  </a:lnTo>
                  <a:lnTo>
                    <a:pt x="407" y="92"/>
                  </a:lnTo>
                  <a:lnTo>
                    <a:pt x="412" y="85"/>
                  </a:lnTo>
                  <a:lnTo>
                    <a:pt x="414" y="80"/>
                  </a:lnTo>
                  <a:lnTo>
                    <a:pt x="421" y="80"/>
                  </a:lnTo>
                  <a:lnTo>
                    <a:pt x="425" y="78"/>
                  </a:lnTo>
                  <a:lnTo>
                    <a:pt x="430" y="73"/>
                  </a:lnTo>
                  <a:lnTo>
                    <a:pt x="435" y="67"/>
                  </a:lnTo>
                  <a:lnTo>
                    <a:pt x="435" y="57"/>
                  </a:lnTo>
                  <a:lnTo>
                    <a:pt x="435" y="0"/>
                  </a:lnTo>
                  <a:lnTo>
                    <a:pt x="310" y="0"/>
                  </a:lnTo>
                  <a:lnTo>
                    <a:pt x="218" y="223"/>
                  </a:lnTo>
                  <a:lnTo>
                    <a:pt x="126" y="0"/>
                  </a:lnTo>
                  <a:lnTo>
                    <a:pt x="2" y="0"/>
                  </a:lnTo>
                  <a:lnTo>
                    <a:pt x="2" y="57"/>
                  </a:lnTo>
                  <a:lnTo>
                    <a:pt x="2" y="67"/>
                  </a:lnTo>
                  <a:lnTo>
                    <a:pt x="4" y="73"/>
                  </a:lnTo>
                  <a:lnTo>
                    <a:pt x="9" y="78"/>
                  </a:lnTo>
                  <a:lnTo>
                    <a:pt x="16" y="80"/>
                  </a:lnTo>
                  <a:lnTo>
                    <a:pt x="20" y="80"/>
                  </a:lnTo>
                  <a:lnTo>
                    <a:pt x="25" y="85"/>
                  </a:lnTo>
                  <a:lnTo>
                    <a:pt x="29" y="92"/>
                  </a:lnTo>
                  <a:lnTo>
                    <a:pt x="29" y="101"/>
                  </a:lnTo>
                  <a:lnTo>
                    <a:pt x="29" y="301"/>
                  </a:lnTo>
                  <a:lnTo>
                    <a:pt x="29" y="311"/>
                  </a:lnTo>
                  <a:lnTo>
                    <a:pt x="25" y="318"/>
                  </a:lnTo>
                  <a:lnTo>
                    <a:pt x="20" y="322"/>
                  </a:lnTo>
                  <a:lnTo>
                    <a:pt x="16" y="324"/>
                  </a:lnTo>
                  <a:lnTo>
                    <a:pt x="9" y="324"/>
                  </a:lnTo>
                  <a:lnTo>
                    <a:pt x="4" y="329"/>
                  </a:lnTo>
                  <a:lnTo>
                    <a:pt x="2" y="336"/>
                  </a:lnTo>
                  <a:lnTo>
                    <a:pt x="2" y="345"/>
                  </a:lnTo>
                  <a:lnTo>
                    <a:pt x="0" y="398"/>
                  </a:lnTo>
                  <a:lnTo>
                    <a:pt x="138" y="398"/>
                  </a:lnTo>
                  <a:lnTo>
                    <a:pt x="138" y="345"/>
                  </a:lnTo>
                  <a:lnTo>
                    <a:pt x="135" y="336"/>
                  </a:lnTo>
                  <a:lnTo>
                    <a:pt x="133" y="329"/>
                  </a:lnTo>
                  <a:lnTo>
                    <a:pt x="128" y="324"/>
                  </a:lnTo>
                  <a:lnTo>
                    <a:pt x="124" y="324"/>
                  </a:lnTo>
                  <a:lnTo>
                    <a:pt x="117" y="322"/>
                  </a:lnTo>
                  <a:lnTo>
                    <a:pt x="112" y="318"/>
                  </a:lnTo>
                  <a:lnTo>
                    <a:pt x="110" y="311"/>
                  </a:lnTo>
                  <a:lnTo>
                    <a:pt x="108" y="301"/>
                  </a:lnTo>
                  <a:lnTo>
                    <a:pt x="108" y="177"/>
                  </a:lnTo>
                  <a:lnTo>
                    <a:pt x="110" y="170"/>
                  </a:lnTo>
                  <a:lnTo>
                    <a:pt x="112" y="168"/>
                  </a:lnTo>
                  <a:lnTo>
                    <a:pt x="115" y="168"/>
                  </a:lnTo>
                  <a:lnTo>
                    <a:pt x="117" y="175"/>
                  </a:lnTo>
                  <a:lnTo>
                    <a:pt x="204" y="380"/>
                  </a:lnTo>
                  <a:lnTo>
                    <a:pt x="348" y="524"/>
                  </a:lnTo>
                </a:path>
              </a:pathLst>
            </a:custGeom>
            <a:solidFill>
              <a:srgbClr val="FB0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AA621CF-3D11-4BEE-9655-11B29B2504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" y="31"/>
              <a:ext cx="5696" cy="5696"/>
            </a:xfrm>
            <a:custGeom>
              <a:avLst/>
              <a:gdLst>
                <a:gd name="T0" fmla="*/ 314325 w 897"/>
                <a:gd name="T1" fmla="*/ 1270 h 897"/>
                <a:gd name="T2" fmla="*/ 394335 w 897"/>
                <a:gd name="T3" fmla="*/ 21590 h 897"/>
                <a:gd name="T4" fmla="*/ 466090 w 897"/>
                <a:gd name="T5" fmla="*/ 65405 h 897"/>
                <a:gd name="T6" fmla="*/ 520065 w 897"/>
                <a:gd name="T7" fmla="*/ 125730 h 897"/>
                <a:gd name="T8" fmla="*/ 556895 w 897"/>
                <a:gd name="T9" fmla="*/ 200025 h 897"/>
                <a:gd name="T10" fmla="*/ 569595 w 897"/>
                <a:gd name="T11" fmla="*/ 285115 h 897"/>
                <a:gd name="T12" fmla="*/ 563880 w 897"/>
                <a:gd name="T13" fmla="*/ 341630 h 897"/>
                <a:gd name="T14" fmla="*/ 534670 w 897"/>
                <a:gd name="T15" fmla="*/ 421005 h 897"/>
                <a:gd name="T16" fmla="*/ 485140 w 897"/>
                <a:gd name="T17" fmla="*/ 486410 h 897"/>
                <a:gd name="T18" fmla="*/ 419100 w 897"/>
                <a:gd name="T19" fmla="*/ 534670 h 897"/>
                <a:gd name="T20" fmla="*/ 341630 w 897"/>
                <a:gd name="T21" fmla="*/ 563880 h 897"/>
                <a:gd name="T22" fmla="*/ 285115 w 897"/>
                <a:gd name="T23" fmla="*/ 569595 h 897"/>
                <a:gd name="T24" fmla="*/ 200025 w 897"/>
                <a:gd name="T25" fmla="*/ 556895 h 897"/>
                <a:gd name="T26" fmla="*/ 125730 w 897"/>
                <a:gd name="T27" fmla="*/ 520065 h 897"/>
                <a:gd name="T28" fmla="*/ 64135 w 897"/>
                <a:gd name="T29" fmla="*/ 466090 h 897"/>
                <a:gd name="T30" fmla="*/ 21590 w 897"/>
                <a:gd name="T31" fmla="*/ 395605 h 897"/>
                <a:gd name="T32" fmla="*/ 1270 w 897"/>
                <a:gd name="T33" fmla="*/ 314325 h 897"/>
                <a:gd name="T34" fmla="*/ 1270 w 897"/>
                <a:gd name="T35" fmla="*/ 255270 h 897"/>
                <a:gd name="T36" fmla="*/ 21590 w 897"/>
                <a:gd name="T37" fmla="*/ 173990 h 897"/>
                <a:gd name="T38" fmla="*/ 64135 w 897"/>
                <a:gd name="T39" fmla="*/ 103505 h 897"/>
                <a:gd name="T40" fmla="*/ 125730 w 897"/>
                <a:gd name="T41" fmla="*/ 48260 h 897"/>
                <a:gd name="T42" fmla="*/ 200025 w 897"/>
                <a:gd name="T43" fmla="*/ 12700 h 897"/>
                <a:gd name="T44" fmla="*/ 285115 w 897"/>
                <a:gd name="T45" fmla="*/ 0 h 897"/>
                <a:gd name="T46" fmla="*/ 285115 w 897"/>
                <a:gd name="T47" fmla="*/ 56515 h 897"/>
                <a:gd name="T48" fmla="*/ 215900 w 897"/>
                <a:gd name="T49" fmla="*/ 66675 h 897"/>
                <a:gd name="T50" fmla="*/ 157480 w 897"/>
                <a:gd name="T51" fmla="*/ 96520 h 897"/>
                <a:gd name="T52" fmla="*/ 107950 w 897"/>
                <a:gd name="T53" fmla="*/ 140335 h 897"/>
                <a:gd name="T54" fmla="*/ 74295 w 897"/>
                <a:gd name="T55" fmla="*/ 195580 h 897"/>
                <a:gd name="T56" fmla="*/ 56515 w 897"/>
                <a:gd name="T57" fmla="*/ 261620 h 897"/>
                <a:gd name="T58" fmla="*/ 56515 w 897"/>
                <a:gd name="T59" fmla="*/ 307975 h 897"/>
                <a:gd name="T60" fmla="*/ 74295 w 897"/>
                <a:gd name="T61" fmla="*/ 374015 h 897"/>
                <a:gd name="T62" fmla="*/ 107950 w 897"/>
                <a:gd name="T63" fmla="*/ 429260 h 897"/>
                <a:gd name="T64" fmla="*/ 157480 w 897"/>
                <a:gd name="T65" fmla="*/ 473075 h 897"/>
                <a:gd name="T66" fmla="*/ 215900 w 897"/>
                <a:gd name="T67" fmla="*/ 502920 h 897"/>
                <a:gd name="T68" fmla="*/ 285115 w 897"/>
                <a:gd name="T69" fmla="*/ 513080 h 897"/>
                <a:gd name="T70" fmla="*/ 330200 w 897"/>
                <a:gd name="T71" fmla="*/ 508635 h 897"/>
                <a:gd name="T72" fmla="*/ 393065 w 897"/>
                <a:gd name="T73" fmla="*/ 485140 h 897"/>
                <a:gd name="T74" fmla="*/ 445770 w 897"/>
                <a:gd name="T75" fmla="*/ 445770 h 897"/>
                <a:gd name="T76" fmla="*/ 485140 w 897"/>
                <a:gd name="T77" fmla="*/ 393065 h 897"/>
                <a:gd name="T78" fmla="*/ 508635 w 897"/>
                <a:gd name="T79" fmla="*/ 330200 h 897"/>
                <a:gd name="T80" fmla="*/ 513080 w 897"/>
                <a:gd name="T81" fmla="*/ 285115 h 897"/>
                <a:gd name="T82" fmla="*/ 502920 w 897"/>
                <a:gd name="T83" fmla="*/ 217805 h 897"/>
                <a:gd name="T84" fmla="*/ 473075 w 897"/>
                <a:gd name="T85" fmla="*/ 157480 h 897"/>
                <a:gd name="T86" fmla="*/ 429260 w 897"/>
                <a:gd name="T87" fmla="*/ 109220 h 897"/>
                <a:gd name="T88" fmla="*/ 372745 w 897"/>
                <a:gd name="T89" fmla="*/ 74295 h 897"/>
                <a:gd name="T90" fmla="*/ 307975 w 897"/>
                <a:gd name="T91" fmla="*/ 58420 h 8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97" h="897">
                  <a:moveTo>
                    <a:pt x="449" y="0"/>
                  </a:moveTo>
                  <a:lnTo>
                    <a:pt x="449" y="0"/>
                  </a:lnTo>
                  <a:lnTo>
                    <a:pt x="495" y="2"/>
                  </a:lnTo>
                  <a:lnTo>
                    <a:pt x="538" y="9"/>
                  </a:lnTo>
                  <a:lnTo>
                    <a:pt x="582" y="20"/>
                  </a:lnTo>
                  <a:lnTo>
                    <a:pt x="621" y="34"/>
                  </a:lnTo>
                  <a:lnTo>
                    <a:pt x="660" y="55"/>
                  </a:lnTo>
                  <a:lnTo>
                    <a:pt x="697" y="76"/>
                  </a:lnTo>
                  <a:lnTo>
                    <a:pt x="734" y="103"/>
                  </a:lnTo>
                  <a:lnTo>
                    <a:pt x="764" y="131"/>
                  </a:lnTo>
                  <a:lnTo>
                    <a:pt x="794" y="163"/>
                  </a:lnTo>
                  <a:lnTo>
                    <a:pt x="819" y="198"/>
                  </a:lnTo>
                  <a:lnTo>
                    <a:pt x="842" y="234"/>
                  </a:lnTo>
                  <a:lnTo>
                    <a:pt x="861" y="274"/>
                  </a:lnTo>
                  <a:lnTo>
                    <a:pt x="877" y="315"/>
                  </a:lnTo>
                  <a:lnTo>
                    <a:pt x="888" y="359"/>
                  </a:lnTo>
                  <a:lnTo>
                    <a:pt x="895" y="402"/>
                  </a:lnTo>
                  <a:lnTo>
                    <a:pt x="897" y="449"/>
                  </a:lnTo>
                  <a:lnTo>
                    <a:pt x="895" y="495"/>
                  </a:lnTo>
                  <a:lnTo>
                    <a:pt x="888" y="538"/>
                  </a:lnTo>
                  <a:lnTo>
                    <a:pt x="877" y="582"/>
                  </a:lnTo>
                  <a:lnTo>
                    <a:pt x="861" y="623"/>
                  </a:lnTo>
                  <a:lnTo>
                    <a:pt x="842" y="663"/>
                  </a:lnTo>
                  <a:lnTo>
                    <a:pt x="819" y="699"/>
                  </a:lnTo>
                  <a:lnTo>
                    <a:pt x="794" y="734"/>
                  </a:lnTo>
                  <a:lnTo>
                    <a:pt x="764" y="766"/>
                  </a:lnTo>
                  <a:lnTo>
                    <a:pt x="734" y="794"/>
                  </a:lnTo>
                  <a:lnTo>
                    <a:pt x="697" y="819"/>
                  </a:lnTo>
                  <a:lnTo>
                    <a:pt x="660" y="842"/>
                  </a:lnTo>
                  <a:lnTo>
                    <a:pt x="621" y="861"/>
                  </a:lnTo>
                  <a:lnTo>
                    <a:pt x="582" y="877"/>
                  </a:lnTo>
                  <a:lnTo>
                    <a:pt x="538" y="888"/>
                  </a:lnTo>
                  <a:lnTo>
                    <a:pt x="495" y="895"/>
                  </a:lnTo>
                  <a:lnTo>
                    <a:pt x="449" y="897"/>
                  </a:lnTo>
                  <a:lnTo>
                    <a:pt x="402" y="895"/>
                  </a:lnTo>
                  <a:lnTo>
                    <a:pt x="356" y="888"/>
                  </a:lnTo>
                  <a:lnTo>
                    <a:pt x="315" y="877"/>
                  </a:lnTo>
                  <a:lnTo>
                    <a:pt x="274" y="861"/>
                  </a:lnTo>
                  <a:lnTo>
                    <a:pt x="234" y="842"/>
                  </a:lnTo>
                  <a:lnTo>
                    <a:pt x="198" y="819"/>
                  </a:lnTo>
                  <a:lnTo>
                    <a:pt x="163" y="794"/>
                  </a:lnTo>
                  <a:lnTo>
                    <a:pt x="131" y="766"/>
                  </a:lnTo>
                  <a:lnTo>
                    <a:pt x="101" y="734"/>
                  </a:lnTo>
                  <a:lnTo>
                    <a:pt x="76" y="699"/>
                  </a:lnTo>
                  <a:lnTo>
                    <a:pt x="53" y="663"/>
                  </a:lnTo>
                  <a:lnTo>
                    <a:pt x="34" y="623"/>
                  </a:lnTo>
                  <a:lnTo>
                    <a:pt x="20" y="582"/>
                  </a:lnTo>
                  <a:lnTo>
                    <a:pt x="9" y="538"/>
                  </a:lnTo>
                  <a:lnTo>
                    <a:pt x="2" y="495"/>
                  </a:lnTo>
                  <a:lnTo>
                    <a:pt x="0" y="449"/>
                  </a:lnTo>
                  <a:lnTo>
                    <a:pt x="2" y="402"/>
                  </a:lnTo>
                  <a:lnTo>
                    <a:pt x="9" y="359"/>
                  </a:lnTo>
                  <a:lnTo>
                    <a:pt x="20" y="315"/>
                  </a:lnTo>
                  <a:lnTo>
                    <a:pt x="34" y="274"/>
                  </a:lnTo>
                  <a:lnTo>
                    <a:pt x="53" y="234"/>
                  </a:lnTo>
                  <a:lnTo>
                    <a:pt x="76" y="198"/>
                  </a:lnTo>
                  <a:lnTo>
                    <a:pt x="101" y="163"/>
                  </a:lnTo>
                  <a:lnTo>
                    <a:pt x="131" y="131"/>
                  </a:lnTo>
                  <a:lnTo>
                    <a:pt x="163" y="103"/>
                  </a:lnTo>
                  <a:lnTo>
                    <a:pt x="198" y="76"/>
                  </a:lnTo>
                  <a:lnTo>
                    <a:pt x="234" y="55"/>
                  </a:lnTo>
                  <a:lnTo>
                    <a:pt x="274" y="34"/>
                  </a:lnTo>
                  <a:lnTo>
                    <a:pt x="315" y="20"/>
                  </a:lnTo>
                  <a:lnTo>
                    <a:pt x="356" y="9"/>
                  </a:lnTo>
                  <a:lnTo>
                    <a:pt x="402" y="2"/>
                  </a:lnTo>
                  <a:lnTo>
                    <a:pt x="449" y="0"/>
                  </a:lnTo>
                  <a:close/>
                  <a:moveTo>
                    <a:pt x="449" y="89"/>
                  </a:moveTo>
                  <a:lnTo>
                    <a:pt x="449" y="89"/>
                  </a:lnTo>
                  <a:lnTo>
                    <a:pt x="412" y="92"/>
                  </a:lnTo>
                  <a:lnTo>
                    <a:pt x="375" y="96"/>
                  </a:lnTo>
                  <a:lnTo>
                    <a:pt x="340" y="105"/>
                  </a:lnTo>
                  <a:lnTo>
                    <a:pt x="308" y="117"/>
                  </a:lnTo>
                  <a:lnTo>
                    <a:pt x="276" y="133"/>
                  </a:lnTo>
                  <a:lnTo>
                    <a:pt x="248" y="152"/>
                  </a:lnTo>
                  <a:lnTo>
                    <a:pt x="221" y="172"/>
                  </a:lnTo>
                  <a:lnTo>
                    <a:pt x="193" y="195"/>
                  </a:lnTo>
                  <a:lnTo>
                    <a:pt x="170" y="221"/>
                  </a:lnTo>
                  <a:lnTo>
                    <a:pt x="149" y="248"/>
                  </a:lnTo>
                  <a:lnTo>
                    <a:pt x="133" y="278"/>
                  </a:lnTo>
                  <a:lnTo>
                    <a:pt x="117" y="308"/>
                  </a:lnTo>
                  <a:lnTo>
                    <a:pt x="105" y="343"/>
                  </a:lnTo>
                  <a:lnTo>
                    <a:pt x="96" y="377"/>
                  </a:lnTo>
                  <a:lnTo>
                    <a:pt x="89" y="412"/>
                  </a:lnTo>
                  <a:lnTo>
                    <a:pt x="89" y="449"/>
                  </a:lnTo>
                  <a:lnTo>
                    <a:pt x="89" y="485"/>
                  </a:lnTo>
                  <a:lnTo>
                    <a:pt x="96" y="520"/>
                  </a:lnTo>
                  <a:lnTo>
                    <a:pt x="105" y="554"/>
                  </a:lnTo>
                  <a:lnTo>
                    <a:pt x="117" y="589"/>
                  </a:lnTo>
                  <a:lnTo>
                    <a:pt x="133" y="619"/>
                  </a:lnTo>
                  <a:lnTo>
                    <a:pt x="149" y="649"/>
                  </a:lnTo>
                  <a:lnTo>
                    <a:pt x="170" y="676"/>
                  </a:lnTo>
                  <a:lnTo>
                    <a:pt x="193" y="702"/>
                  </a:lnTo>
                  <a:lnTo>
                    <a:pt x="221" y="725"/>
                  </a:lnTo>
                  <a:lnTo>
                    <a:pt x="248" y="745"/>
                  </a:lnTo>
                  <a:lnTo>
                    <a:pt x="276" y="764"/>
                  </a:lnTo>
                  <a:lnTo>
                    <a:pt x="308" y="780"/>
                  </a:lnTo>
                  <a:lnTo>
                    <a:pt x="340" y="792"/>
                  </a:lnTo>
                  <a:lnTo>
                    <a:pt x="375" y="801"/>
                  </a:lnTo>
                  <a:lnTo>
                    <a:pt x="412" y="805"/>
                  </a:lnTo>
                  <a:lnTo>
                    <a:pt x="449" y="808"/>
                  </a:lnTo>
                  <a:lnTo>
                    <a:pt x="485" y="805"/>
                  </a:lnTo>
                  <a:lnTo>
                    <a:pt x="520" y="801"/>
                  </a:lnTo>
                  <a:lnTo>
                    <a:pt x="554" y="792"/>
                  </a:lnTo>
                  <a:lnTo>
                    <a:pt x="587" y="780"/>
                  </a:lnTo>
                  <a:lnTo>
                    <a:pt x="619" y="764"/>
                  </a:lnTo>
                  <a:lnTo>
                    <a:pt x="649" y="745"/>
                  </a:lnTo>
                  <a:lnTo>
                    <a:pt x="676" y="725"/>
                  </a:lnTo>
                  <a:lnTo>
                    <a:pt x="702" y="702"/>
                  </a:lnTo>
                  <a:lnTo>
                    <a:pt x="725" y="676"/>
                  </a:lnTo>
                  <a:lnTo>
                    <a:pt x="745" y="649"/>
                  </a:lnTo>
                  <a:lnTo>
                    <a:pt x="764" y="619"/>
                  </a:lnTo>
                  <a:lnTo>
                    <a:pt x="778" y="589"/>
                  </a:lnTo>
                  <a:lnTo>
                    <a:pt x="792" y="554"/>
                  </a:lnTo>
                  <a:lnTo>
                    <a:pt x="801" y="520"/>
                  </a:lnTo>
                  <a:lnTo>
                    <a:pt x="805" y="485"/>
                  </a:lnTo>
                  <a:lnTo>
                    <a:pt x="808" y="449"/>
                  </a:lnTo>
                  <a:lnTo>
                    <a:pt x="805" y="412"/>
                  </a:lnTo>
                  <a:lnTo>
                    <a:pt x="801" y="377"/>
                  </a:lnTo>
                  <a:lnTo>
                    <a:pt x="792" y="343"/>
                  </a:lnTo>
                  <a:lnTo>
                    <a:pt x="778" y="308"/>
                  </a:lnTo>
                  <a:lnTo>
                    <a:pt x="764" y="278"/>
                  </a:lnTo>
                  <a:lnTo>
                    <a:pt x="745" y="248"/>
                  </a:lnTo>
                  <a:lnTo>
                    <a:pt x="725" y="221"/>
                  </a:lnTo>
                  <a:lnTo>
                    <a:pt x="702" y="195"/>
                  </a:lnTo>
                  <a:lnTo>
                    <a:pt x="676" y="172"/>
                  </a:lnTo>
                  <a:lnTo>
                    <a:pt x="649" y="152"/>
                  </a:lnTo>
                  <a:lnTo>
                    <a:pt x="619" y="133"/>
                  </a:lnTo>
                  <a:lnTo>
                    <a:pt x="587" y="117"/>
                  </a:lnTo>
                  <a:lnTo>
                    <a:pt x="554" y="105"/>
                  </a:lnTo>
                  <a:lnTo>
                    <a:pt x="520" y="96"/>
                  </a:lnTo>
                  <a:lnTo>
                    <a:pt x="485" y="92"/>
                  </a:lnTo>
                  <a:lnTo>
                    <a:pt x="449" y="89"/>
                  </a:lnTo>
                  <a:close/>
                </a:path>
              </a:pathLst>
            </a:custGeom>
            <a:solidFill>
              <a:srgbClr val="FB0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317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4D377-F808-47A7-ADB4-9C6A5A72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AE654B-51C5-47FB-B174-4091F8A62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F9987B-4D0A-473F-81CC-DE953355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C1F4-0B36-4311-97AE-1466683BE9E1}" type="datetimeFigureOut">
              <a:rPr lang="pt-BR" smtClean="0"/>
              <a:pPr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26EFDC-8B63-45FF-B7C5-25F892FD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47C2E9-15A0-4871-B13A-0ACD638F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018B-0E92-4D7A-AD49-04F39D073F1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39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E0638-3BB7-4854-A60F-7C68CBF1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D518CC-BF76-4DAD-A046-D8146C3A3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3733CA-C4A0-460D-AFA0-7B727C27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C1F4-0B36-4311-97AE-1466683BE9E1}" type="datetimeFigureOut">
              <a:rPr lang="pt-BR" smtClean="0"/>
              <a:pPr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0314CE-59D7-4A2F-94AC-213AAA8F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B4C7A1-01E4-4AB7-9874-95D8F0AC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018B-0E92-4D7A-AD49-04F39D073F1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05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BA23C-D661-4441-9E38-6C85BFFC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27704E-4BAB-43EA-B7A1-7B4B9167B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255449-692D-4663-A0D5-2E6340A45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E42D29-2457-495A-A847-B9787B84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C1F4-0B36-4311-97AE-1466683BE9E1}" type="datetimeFigureOut">
              <a:rPr lang="pt-BR" smtClean="0"/>
              <a:pPr/>
              <a:t>13/09/2023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CA167D-564C-4C41-9D1D-055E7373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CA0BA5-D5B7-4DA8-B1BB-54975213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018B-0E92-4D7A-AD49-04F39D073F1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2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3CBA0-0B3F-4F6D-8D3C-24CBD5F6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DBA67E-42DC-4752-AD9C-CC8BB339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E8BF01-FE45-468E-B195-F392520CB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F2D5BAB-289E-47E7-BC05-59A3ACA25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1E910E-1982-41C3-835D-A84EA6BDD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6B87DA7-B392-423D-942C-5245580B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C1F4-0B36-4311-97AE-1466683BE9E1}" type="datetimeFigureOut">
              <a:rPr lang="pt-BR" smtClean="0"/>
              <a:pPr/>
              <a:t>13/09/2023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E82A4D-6177-4364-B3E8-559611F8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ABFDF6D-B7B6-4E3C-8569-AD9A916F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018B-0E92-4D7A-AD49-04F39D073F1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25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7D159-99D2-493B-9E0A-EAAA7B56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CAA99B-A0B7-46DE-BC04-7AD925C25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C1F4-0B36-4311-97AE-1466683BE9E1}" type="datetimeFigureOut">
              <a:rPr lang="pt-BR" smtClean="0"/>
              <a:pPr/>
              <a:t>13/09/2023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AD8CA9-3E0A-45B4-B4E8-ABD5A85C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396CF0-65A7-454B-A404-815276BE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018B-0E92-4D7A-AD49-04F39D073F1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85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C391647-AFB1-4310-86B7-197939AD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C1F4-0B36-4311-97AE-1466683BE9E1}" type="datetimeFigureOut">
              <a:rPr lang="pt-BR" smtClean="0"/>
              <a:pPr/>
              <a:t>13/09/2023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1F4E13-407C-4CC3-B9AD-B2F7D15D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30605A-55CD-4E86-9F0E-3D8777F8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018B-0E92-4D7A-AD49-04F39D073F1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5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A36BF-DB6C-4B4C-B524-E6F5C3B7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594844-5AA5-4E06-83D5-3748934D3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AF7638-0CC6-4775-8F04-EF26A2244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6E904F-DB87-4219-8525-5BD5E46D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C1F4-0B36-4311-97AE-1466683BE9E1}" type="datetimeFigureOut">
              <a:rPr lang="pt-BR" smtClean="0"/>
              <a:pPr/>
              <a:t>13/09/2023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2EE68F-2B6C-48A4-8EAC-D104D979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13301F-9BB1-43F3-9AE6-E6B37DBF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018B-0E92-4D7A-AD49-04F39D073F1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34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D8BB4-9AAF-4FDB-821E-3DF54672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D8E5534-44AD-4B6F-8E4F-6ADEED836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5F3C9A-03DB-4E84-A7EE-106CD9B4B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D0A82E-C4D6-4333-AC1B-D39B6FB7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C1F4-0B36-4311-97AE-1466683BE9E1}" type="datetimeFigureOut">
              <a:rPr lang="pt-BR" smtClean="0"/>
              <a:pPr/>
              <a:t>13/09/2023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04737A-007D-4CF8-93FF-83C940FC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4FD53E-D2CC-4263-AD8D-29A5510A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018B-0E92-4D7A-AD49-04F39D073F1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14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6E5456-EF89-4A97-AF01-5EC9E00A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967712-1CB8-4EC1-ADD9-81238DC3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E0E0E9-1811-40E9-AF71-F41240655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C1F4-0B36-4311-97AE-1466683BE9E1}" type="datetimeFigureOut">
              <a:rPr lang="pt-BR" smtClean="0"/>
              <a:pPr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A32DDB-E805-4896-BFD6-99A1FA1ED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8AC6B5-C11C-4494-9E05-D56C900ED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018B-0E92-4D7A-AD49-04F39D073F1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28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F461C02-797C-402D-9C7A-1698EEAC147B}"/>
              </a:ext>
            </a:extLst>
          </p:cNvPr>
          <p:cNvSpPr/>
          <p:nvPr/>
        </p:nvSpPr>
        <p:spPr>
          <a:xfrm>
            <a:off x="183537" y="2168516"/>
            <a:ext cx="11824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“A prática da pesquisa em Contabilidade: aprendendo a utilizar softwares específicos de análise de dados Qualitativos (QLT)”</a:t>
            </a:r>
          </a:p>
        </p:txBody>
      </p:sp>
      <p:sp>
        <p:nvSpPr>
          <p:cNvPr id="6" name="Retângulo 1"/>
          <p:cNvSpPr>
            <a:spLocks noChangeArrowheads="1"/>
          </p:cNvSpPr>
          <p:nvPr/>
        </p:nvSpPr>
        <p:spPr bwMode="auto">
          <a:xfrm>
            <a:off x="935909" y="4373434"/>
            <a:ext cx="110725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pt-BR" sz="2800" b="1" dirty="0">
                <a:latin typeface="+mn-lt"/>
              </a:rPr>
              <a:t>Profa. Dra. Ana Lúcia Fontes de Souza Vasconcelos</a:t>
            </a:r>
            <a:endParaRPr lang="pt-BR" sz="2800" b="1" dirty="0"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pt-BR" sz="2800" i="1" dirty="0">
                <a:latin typeface="+mn-lt"/>
                <a:cs typeface="Times New Roman" panose="02020603050405020304" pitchFamily="18" charset="0"/>
              </a:rPr>
              <a:t>ana.svasconcelos@ufpe.br</a:t>
            </a:r>
            <a:endParaRPr lang="pt-BR" sz="2800" i="1" dirty="0">
              <a:latin typeface="+mn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D4B4D17-1557-1E53-1DEB-8FB871652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790" y="5540798"/>
            <a:ext cx="3185368" cy="103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75F200E-CC6E-0AF6-77EF-94DCCDA5F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/>
          <a:stretch/>
        </p:blipFill>
        <p:spPr>
          <a:xfrm>
            <a:off x="7616649" y="213257"/>
            <a:ext cx="3800715" cy="157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95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F461C02-797C-402D-9C7A-1698EEAC147B}"/>
              </a:ext>
            </a:extLst>
          </p:cNvPr>
          <p:cNvSpPr/>
          <p:nvPr/>
        </p:nvSpPr>
        <p:spPr>
          <a:xfrm>
            <a:off x="-193653" y="-18141"/>
            <a:ext cx="8263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Exemplo: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75F200E-CC6E-0AF6-77EF-94DCCDA5F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/>
          <a:stretch/>
        </p:blipFill>
        <p:spPr>
          <a:xfrm>
            <a:off x="8881209" y="213257"/>
            <a:ext cx="2741895" cy="113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B6A20F8-0FA7-F524-94B9-B62316C96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80" y="1461612"/>
            <a:ext cx="8200432" cy="477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C46CB9F-70B6-54A0-8E90-8359A0B816B7}"/>
              </a:ext>
            </a:extLst>
          </p:cNvPr>
          <p:cNvSpPr txBox="1"/>
          <p:nvPr/>
        </p:nvSpPr>
        <p:spPr>
          <a:xfrm>
            <a:off x="307058" y="683546"/>
            <a:ext cx="85741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file:///C:/Users/Ana%20Lucia/Downloads/1092-Texto%20do%20artigo-5330-1-10-20220518%20(1).pdf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831839A-F931-CEB1-3D82-26A0924A06B0}"/>
              </a:ext>
            </a:extLst>
          </p:cNvPr>
          <p:cNvSpPr txBox="1"/>
          <p:nvPr/>
        </p:nvSpPr>
        <p:spPr>
          <a:xfrm>
            <a:off x="9001552" y="3948717"/>
            <a:ext cx="30913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</a:t>
            </a:r>
            <a:r>
              <a:rPr lang="pt-BR" b="1" dirty="0"/>
              <a:t>objetivo desta pesquisa foi validar a aderência dos controles gerenciais </a:t>
            </a:r>
            <a:r>
              <a:rPr lang="pt-BR" dirty="0"/>
              <a:t>propostos pelo modelo dos Sistemas de Controle Gerencial (SCG) como um pacote à luz do estudo de </a:t>
            </a:r>
            <a:r>
              <a:rPr lang="pt-BR" dirty="0" err="1"/>
              <a:t>Malmi</a:t>
            </a:r>
            <a:r>
              <a:rPr lang="pt-BR" dirty="0"/>
              <a:t> e Brown (2008).</a:t>
            </a:r>
          </a:p>
        </p:txBody>
      </p:sp>
    </p:spTree>
    <p:extLst>
      <p:ext uri="{BB962C8B-B14F-4D97-AF65-F5344CB8AC3E}">
        <p14:creationId xmlns:p14="http://schemas.microsoft.com/office/powerpoint/2010/main" val="90105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F461C02-797C-402D-9C7A-1698EEAC147B}"/>
              </a:ext>
            </a:extLst>
          </p:cNvPr>
          <p:cNvSpPr/>
          <p:nvPr/>
        </p:nvSpPr>
        <p:spPr>
          <a:xfrm>
            <a:off x="103527" y="0"/>
            <a:ext cx="8263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Modelo Utilizado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75F200E-CC6E-0AF6-77EF-94DCCDA5F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/>
          <a:stretch/>
        </p:blipFill>
        <p:spPr>
          <a:xfrm>
            <a:off x="10279502" y="156107"/>
            <a:ext cx="1709362" cy="70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FA9E339-D6C3-C1FF-30C2-15F8F9E62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7" y="707886"/>
            <a:ext cx="6469227" cy="3117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80B9880-FD5D-45FE-2CAE-7E935EA8B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04" y="210659"/>
            <a:ext cx="3450357" cy="659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935BE5A-EB60-545A-6700-347B1FDE8A4F}"/>
              </a:ext>
            </a:extLst>
          </p:cNvPr>
          <p:cNvSpPr/>
          <p:nvPr/>
        </p:nvSpPr>
        <p:spPr>
          <a:xfrm>
            <a:off x="2760447" y="4532839"/>
            <a:ext cx="3812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Categorização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62983AA-1829-EBFF-F9C7-F80A945A254E}"/>
              </a:ext>
            </a:extLst>
          </p:cNvPr>
          <p:cNvCxnSpPr/>
          <p:nvPr/>
        </p:nvCxnSpPr>
        <p:spPr>
          <a:xfrm flipV="1">
            <a:off x="5692140" y="3824953"/>
            <a:ext cx="2320290" cy="8499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E8DC8458-F7BB-7115-3E7C-D22008B3FC05}"/>
              </a:ext>
            </a:extLst>
          </p:cNvPr>
          <p:cNvCxnSpPr/>
          <p:nvPr/>
        </p:nvCxnSpPr>
        <p:spPr>
          <a:xfrm flipV="1">
            <a:off x="5692140" y="1805940"/>
            <a:ext cx="2400300" cy="28689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AE1287A7-13A7-CD25-37B6-39AD252165DC}"/>
              </a:ext>
            </a:extLst>
          </p:cNvPr>
          <p:cNvCxnSpPr/>
          <p:nvPr/>
        </p:nvCxnSpPr>
        <p:spPr>
          <a:xfrm flipV="1">
            <a:off x="5692140" y="863994"/>
            <a:ext cx="2491740" cy="38108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F0E93D92-9D19-9E0A-A4C5-391E985D5823}"/>
              </a:ext>
            </a:extLst>
          </p:cNvPr>
          <p:cNvSpPr/>
          <p:nvPr/>
        </p:nvSpPr>
        <p:spPr>
          <a:xfrm>
            <a:off x="7143750" y="464330"/>
            <a:ext cx="868680" cy="353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EC87C4E1-2312-FB53-AAAC-B978A490CD1A}"/>
              </a:ext>
            </a:extLst>
          </p:cNvPr>
          <p:cNvSpPr/>
          <p:nvPr/>
        </p:nvSpPr>
        <p:spPr>
          <a:xfrm>
            <a:off x="8770168" y="464330"/>
            <a:ext cx="868680" cy="353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07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75F200E-CC6E-0AF6-77EF-94DCCDA5F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/>
          <a:stretch/>
        </p:blipFill>
        <p:spPr>
          <a:xfrm>
            <a:off x="9925551" y="167537"/>
            <a:ext cx="2051883" cy="84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865E60B-CB62-34BA-DBFC-D91578BB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96" y="393970"/>
            <a:ext cx="4739425" cy="303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17534F5-8716-E79C-318E-462E9460C265}"/>
              </a:ext>
            </a:extLst>
          </p:cNvPr>
          <p:cNvCxnSpPr/>
          <p:nvPr/>
        </p:nvCxnSpPr>
        <p:spPr>
          <a:xfrm>
            <a:off x="2377440" y="960120"/>
            <a:ext cx="2000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CDFC6B8-2F2F-ED1A-3DCE-10A5E7A496D8}"/>
              </a:ext>
            </a:extLst>
          </p:cNvPr>
          <p:cNvCxnSpPr>
            <a:cxnSpLocks/>
          </p:cNvCxnSpPr>
          <p:nvPr/>
        </p:nvCxnSpPr>
        <p:spPr>
          <a:xfrm>
            <a:off x="3377565" y="1192530"/>
            <a:ext cx="1675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0C1C342-AC91-4820-F1AE-699A18150632}"/>
              </a:ext>
            </a:extLst>
          </p:cNvPr>
          <p:cNvCxnSpPr>
            <a:cxnSpLocks/>
          </p:cNvCxnSpPr>
          <p:nvPr/>
        </p:nvCxnSpPr>
        <p:spPr>
          <a:xfrm>
            <a:off x="3377564" y="1379220"/>
            <a:ext cx="1675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537367C-A4CF-D4BA-7ECB-6FA24BE2323A}"/>
              </a:ext>
            </a:extLst>
          </p:cNvPr>
          <p:cNvCxnSpPr>
            <a:cxnSpLocks/>
          </p:cNvCxnSpPr>
          <p:nvPr/>
        </p:nvCxnSpPr>
        <p:spPr>
          <a:xfrm>
            <a:off x="702031" y="1577340"/>
            <a:ext cx="43509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4F2FCF1-ED13-9AE4-6C43-8331DD2E1BDE}"/>
              </a:ext>
            </a:extLst>
          </p:cNvPr>
          <p:cNvCxnSpPr>
            <a:cxnSpLocks/>
          </p:cNvCxnSpPr>
          <p:nvPr/>
        </p:nvCxnSpPr>
        <p:spPr>
          <a:xfrm>
            <a:off x="702031" y="1775460"/>
            <a:ext cx="43509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9DB5AE66-0DA1-2891-6A24-CC80432AE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359" y="224812"/>
            <a:ext cx="3754192" cy="646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6C30A31E-A2E7-AC76-17F4-88ADFBE121A9}"/>
              </a:ext>
            </a:extLst>
          </p:cNvPr>
          <p:cNvSpPr/>
          <p:nvPr/>
        </p:nvSpPr>
        <p:spPr>
          <a:xfrm>
            <a:off x="5726430" y="167537"/>
            <a:ext cx="537210" cy="62113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27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75F200E-CC6E-0AF6-77EF-94DCCDA5F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/>
          <a:stretch/>
        </p:blipFill>
        <p:spPr>
          <a:xfrm>
            <a:off x="11265352" y="39226"/>
            <a:ext cx="809356" cy="33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3D27A46-EC4E-B1EA-B73F-0893B2F58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34" y="502920"/>
            <a:ext cx="11240896" cy="614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B684260-253D-589A-B478-84E64BEB893B}"/>
              </a:ext>
            </a:extLst>
          </p:cNvPr>
          <p:cNvCxnSpPr/>
          <p:nvPr/>
        </p:nvCxnSpPr>
        <p:spPr>
          <a:xfrm>
            <a:off x="594360" y="822960"/>
            <a:ext cx="16802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FBA2F73-9473-62F0-EFCE-20CED8C2FE2E}"/>
              </a:ext>
            </a:extLst>
          </p:cNvPr>
          <p:cNvCxnSpPr>
            <a:cxnSpLocks/>
          </p:cNvCxnSpPr>
          <p:nvPr/>
        </p:nvCxnSpPr>
        <p:spPr>
          <a:xfrm>
            <a:off x="2118360" y="1318260"/>
            <a:ext cx="34823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2D9FB96-5B82-ABA4-6740-0867645424D3}"/>
              </a:ext>
            </a:extLst>
          </p:cNvPr>
          <p:cNvCxnSpPr>
            <a:cxnSpLocks/>
          </p:cNvCxnSpPr>
          <p:nvPr/>
        </p:nvCxnSpPr>
        <p:spPr>
          <a:xfrm>
            <a:off x="6991350" y="1504950"/>
            <a:ext cx="445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F21B8213-13A0-CDD4-CFA8-474E53F267C1}"/>
              </a:ext>
            </a:extLst>
          </p:cNvPr>
          <p:cNvCxnSpPr>
            <a:cxnSpLocks/>
          </p:cNvCxnSpPr>
          <p:nvPr/>
        </p:nvCxnSpPr>
        <p:spPr>
          <a:xfrm>
            <a:off x="6991350" y="4560570"/>
            <a:ext cx="445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75693B34-E0AA-94EA-8221-03DD2E9D5EF6}"/>
              </a:ext>
            </a:extLst>
          </p:cNvPr>
          <p:cNvCxnSpPr>
            <a:cxnSpLocks/>
          </p:cNvCxnSpPr>
          <p:nvPr/>
        </p:nvCxnSpPr>
        <p:spPr>
          <a:xfrm>
            <a:off x="6815272" y="4781550"/>
            <a:ext cx="445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E7DFE11-72D6-4E83-CB85-92E9860E0378}"/>
              </a:ext>
            </a:extLst>
          </p:cNvPr>
          <p:cNvCxnSpPr>
            <a:cxnSpLocks/>
          </p:cNvCxnSpPr>
          <p:nvPr/>
        </p:nvCxnSpPr>
        <p:spPr>
          <a:xfrm>
            <a:off x="6727642" y="5002530"/>
            <a:ext cx="445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6585F78-0B3A-42F9-80AF-ADAC644FA266}"/>
              </a:ext>
            </a:extLst>
          </p:cNvPr>
          <p:cNvCxnSpPr>
            <a:cxnSpLocks/>
          </p:cNvCxnSpPr>
          <p:nvPr/>
        </p:nvCxnSpPr>
        <p:spPr>
          <a:xfrm>
            <a:off x="8423910" y="5280660"/>
            <a:ext cx="3017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2BDD5990-B239-4CE7-318A-138FB2DF24A7}"/>
              </a:ext>
            </a:extLst>
          </p:cNvPr>
          <p:cNvCxnSpPr>
            <a:cxnSpLocks/>
          </p:cNvCxnSpPr>
          <p:nvPr/>
        </p:nvCxnSpPr>
        <p:spPr>
          <a:xfrm>
            <a:off x="6727642" y="5520690"/>
            <a:ext cx="445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3D16B19-F1B1-17EF-7369-8369BB069DEB}"/>
              </a:ext>
            </a:extLst>
          </p:cNvPr>
          <p:cNvCxnSpPr>
            <a:cxnSpLocks/>
          </p:cNvCxnSpPr>
          <p:nvPr/>
        </p:nvCxnSpPr>
        <p:spPr>
          <a:xfrm>
            <a:off x="6991350" y="5741670"/>
            <a:ext cx="445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7739FF8-B86B-2F9C-707D-5A1877EC3340}"/>
              </a:ext>
            </a:extLst>
          </p:cNvPr>
          <p:cNvCxnSpPr>
            <a:cxnSpLocks/>
          </p:cNvCxnSpPr>
          <p:nvPr/>
        </p:nvCxnSpPr>
        <p:spPr>
          <a:xfrm>
            <a:off x="6727642" y="5985510"/>
            <a:ext cx="445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1565B449-C2CA-02DC-AA5F-3A3A671AA161}"/>
              </a:ext>
            </a:extLst>
          </p:cNvPr>
          <p:cNvCxnSpPr/>
          <p:nvPr/>
        </p:nvCxnSpPr>
        <p:spPr>
          <a:xfrm>
            <a:off x="9761220" y="1764030"/>
            <a:ext cx="16802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BA13E0C-7433-BBC2-9C9C-7A71D9DD46F9}"/>
              </a:ext>
            </a:extLst>
          </p:cNvPr>
          <p:cNvCxnSpPr>
            <a:cxnSpLocks/>
          </p:cNvCxnSpPr>
          <p:nvPr/>
        </p:nvCxnSpPr>
        <p:spPr>
          <a:xfrm>
            <a:off x="6991350" y="2682240"/>
            <a:ext cx="445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E9F7DA2-FF91-D92D-36FC-3C8C253CB975}"/>
              </a:ext>
            </a:extLst>
          </p:cNvPr>
          <p:cNvCxnSpPr>
            <a:cxnSpLocks/>
          </p:cNvCxnSpPr>
          <p:nvPr/>
        </p:nvCxnSpPr>
        <p:spPr>
          <a:xfrm>
            <a:off x="6727642" y="6206490"/>
            <a:ext cx="445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4A4341D-E37A-6B13-17E8-5629CC42E366}"/>
              </a:ext>
            </a:extLst>
          </p:cNvPr>
          <p:cNvCxnSpPr>
            <a:cxnSpLocks/>
          </p:cNvCxnSpPr>
          <p:nvPr/>
        </p:nvCxnSpPr>
        <p:spPr>
          <a:xfrm>
            <a:off x="6727642" y="6412230"/>
            <a:ext cx="445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30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3E45D97-E889-72B6-837A-93EA7A556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97" y="0"/>
            <a:ext cx="6398477" cy="668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F4DD05C-B2DE-13CB-B775-BC8394804E67}"/>
              </a:ext>
            </a:extLst>
          </p:cNvPr>
          <p:cNvCxnSpPr/>
          <p:nvPr/>
        </p:nvCxnSpPr>
        <p:spPr>
          <a:xfrm>
            <a:off x="925830" y="5829300"/>
            <a:ext cx="55206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1F3A0F2-7863-2F8B-8763-B30CACB2AD2F}"/>
              </a:ext>
            </a:extLst>
          </p:cNvPr>
          <p:cNvCxnSpPr/>
          <p:nvPr/>
        </p:nvCxnSpPr>
        <p:spPr>
          <a:xfrm>
            <a:off x="776490" y="6176010"/>
            <a:ext cx="55206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3A45D8A4-AFEA-815F-E50B-B423D8B4B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073" y="992322"/>
            <a:ext cx="5354968" cy="5568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1200F7D3-3BB7-091B-21AC-348CC507D990}"/>
              </a:ext>
            </a:extLst>
          </p:cNvPr>
          <p:cNvCxnSpPr>
            <a:cxnSpLocks/>
          </p:cNvCxnSpPr>
          <p:nvPr/>
        </p:nvCxnSpPr>
        <p:spPr>
          <a:xfrm>
            <a:off x="7372350" y="6271260"/>
            <a:ext cx="45948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58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75F200E-CC6E-0AF6-77EF-94DCCDA5F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/>
          <a:stretch/>
        </p:blipFill>
        <p:spPr>
          <a:xfrm>
            <a:off x="9350417" y="213257"/>
            <a:ext cx="2272687" cy="94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2CC9704-FF54-7823-6919-8C588EC0A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213257"/>
            <a:ext cx="7178040" cy="6350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233D0F92-E244-EEBB-A9C8-2B95BF70005D}"/>
              </a:ext>
            </a:extLst>
          </p:cNvPr>
          <p:cNvCxnSpPr/>
          <p:nvPr/>
        </p:nvCxnSpPr>
        <p:spPr>
          <a:xfrm>
            <a:off x="2411730" y="6469380"/>
            <a:ext cx="55206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942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75F200E-CC6E-0AF6-77EF-94DCCDA5F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/>
          <a:stretch/>
        </p:blipFill>
        <p:spPr>
          <a:xfrm>
            <a:off x="9350417" y="213257"/>
            <a:ext cx="2272687" cy="94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58F296C-5327-DDCF-7EDE-87DE76F13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903" y="213257"/>
            <a:ext cx="7285367" cy="636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55296323-6AF4-2949-E64A-2F1EFEFF5758}"/>
              </a:ext>
            </a:extLst>
          </p:cNvPr>
          <p:cNvSpPr/>
          <p:nvPr/>
        </p:nvSpPr>
        <p:spPr>
          <a:xfrm>
            <a:off x="640080" y="2663190"/>
            <a:ext cx="960120" cy="220599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674E5E6-5938-4E3D-AAD1-049CDCB2C065}"/>
              </a:ext>
            </a:extLst>
          </p:cNvPr>
          <p:cNvCxnSpPr/>
          <p:nvPr/>
        </p:nvCxnSpPr>
        <p:spPr>
          <a:xfrm>
            <a:off x="2754630" y="468630"/>
            <a:ext cx="55206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850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75F200E-CC6E-0AF6-77EF-94DCCDA5F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/>
          <a:stretch/>
        </p:blipFill>
        <p:spPr>
          <a:xfrm>
            <a:off x="9350417" y="213257"/>
            <a:ext cx="2272687" cy="94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5DBD458-92DF-38F5-28E6-52E1762E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213257"/>
            <a:ext cx="6988023" cy="6169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1ACC8879-A230-E9E3-179F-9FC5520607BD}"/>
              </a:ext>
            </a:extLst>
          </p:cNvPr>
          <p:cNvSpPr/>
          <p:nvPr/>
        </p:nvSpPr>
        <p:spPr>
          <a:xfrm>
            <a:off x="1303020" y="2228850"/>
            <a:ext cx="1314450" cy="29718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0557A75D-95EC-4B54-3973-FD0C9908CB9B}"/>
              </a:ext>
            </a:extLst>
          </p:cNvPr>
          <p:cNvSpPr/>
          <p:nvPr/>
        </p:nvSpPr>
        <p:spPr>
          <a:xfrm>
            <a:off x="1302729" y="329513"/>
            <a:ext cx="1314450" cy="29718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D01F4BA8-A22C-8A5E-0438-9BE5E93964B5}"/>
              </a:ext>
            </a:extLst>
          </p:cNvPr>
          <p:cNvCxnSpPr>
            <a:cxnSpLocks/>
          </p:cNvCxnSpPr>
          <p:nvPr/>
        </p:nvCxnSpPr>
        <p:spPr>
          <a:xfrm>
            <a:off x="3806190" y="592403"/>
            <a:ext cx="4160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07CFE63-E935-BCE9-28F8-8083BE37C822}"/>
              </a:ext>
            </a:extLst>
          </p:cNvPr>
          <p:cNvCxnSpPr>
            <a:cxnSpLocks/>
          </p:cNvCxnSpPr>
          <p:nvPr/>
        </p:nvCxnSpPr>
        <p:spPr>
          <a:xfrm>
            <a:off x="2506980" y="1533473"/>
            <a:ext cx="4160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07625F4-BB59-5B96-6D45-0B32DB8F6638}"/>
              </a:ext>
            </a:extLst>
          </p:cNvPr>
          <p:cNvCxnSpPr>
            <a:cxnSpLocks/>
          </p:cNvCxnSpPr>
          <p:nvPr/>
        </p:nvCxnSpPr>
        <p:spPr>
          <a:xfrm>
            <a:off x="2617470" y="2794583"/>
            <a:ext cx="61036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72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381F633-FC52-7D45-B68B-E48CA0A33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0" y="545365"/>
            <a:ext cx="11997540" cy="59966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75F200E-CC6E-0AF6-77EF-94DCCDA5F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/>
          <a:stretch/>
        </p:blipFill>
        <p:spPr>
          <a:xfrm>
            <a:off x="10355580" y="121817"/>
            <a:ext cx="1393254" cy="57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408F742-E810-47C5-2D2F-D1F46E941476}"/>
              </a:ext>
            </a:extLst>
          </p:cNvPr>
          <p:cNvCxnSpPr>
            <a:cxnSpLocks/>
          </p:cNvCxnSpPr>
          <p:nvPr/>
        </p:nvCxnSpPr>
        <p:spPr>
          <a:xfrm>
            <a:off x="7040880" y="1434413"/>
            <a:ext cx="42519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5D25014-FB22-E982-5E0E-342DBF894D02}"/>
              </a:ext>
            </a:extLst>
          </p:cNvPr>
          <p:cNvCxnSpPr>
            <a:cxnSpLocks/>
          </p:cNvCxnSpPr>
          <p:nvPr/>
        </p:nvCxnSpPr>
        <p:spPr>
          <a:xfrm>
            <a:off x="6610350" y="1906853"/>
            <a:ext cx="42519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B7AE5538-10A1-4441-5E68-DB9C44D142E9}"/>
              </a:ext>
            </a:extLst>
          </p:cNvPr>
          <p:cNvCxnSpPr>
            <a:cxnSpLocks/>
          </p:cNvCxnSpPr>
          <p:nvPr/>
        </p:nvCxnSpPr>
        <p:spPr>
          <a:xfrm>
            <a:off x="6610350" y="2162123"/>
            <a:ext cx="42519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F9413D0E-ACA9-4747-7A41-49889A59CF7B}"/>
              </a:ext>
            </a:extLst>
          </p:cNvPr>
          <p:cNvCxnSpPr>
            <a:cxnSpLocks/>
          </p:cNvCxnSpPr>
          <p:nvPr/>
        </p:nvCxnSpPr>
        <p:spPr>
          <a:xfrm>
            <a:off x="7496874" y="3103193"/>
            <a:ext cx="42519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D9FF880C-7124-4372-C101-6E7455A23343}"/>
              </a:ext>
            </a:extLst>
          </p:cNvPr>
          <p:cNvCxnSpPr>
            <a:cxnSpLocks/>
          </p:cNvCxnSpPr>
          <p:nvPr/>
        </p:nvCxnSpPr>
        <p:spPr>
          <a:xfrm>
            <a:off x="7040880" y="4044263"/>
            <a:ext cx="42519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869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F461C02-797C-402D-9C7A-1698EEAC147B}"/>
              </a:ext>
            </a:extLst>
          </p:cNvPr>
          <p:cNvSpPr/>
          <p:nvPr/>
        </p:nvSpPr>
        <p:spPr>
          <a:xfrm>
            <a:off x="289403" y="38221"/>
            <a:ext cx="8263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usar Pesquisa </a:t>
            </a:r>
            <a:r>
              <a:rPr lang="pt-BR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</a:t>
            </a:r>
            <a:r>
              <a:rPr lang="pt-B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dia a dia Profissional?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75F200E-CC6E-0AF6-77EF-94DCCDA5F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/>
          <a:stretch/>
        </p:blipFill>
        <p:spPr>
          <a:xfrm>
            <a:off x="9801225" y="127619"/>
            <a:ext cx="2113344" cy="87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8280929-1D1A-E3CD-A70A-A8BEB27FB019}"/>
              </a:ext>
            </a:extLst>
          </p:cNvPr>
          <p:cNvSpPr txBox="1"/>
          <p:nvPr/>
        </p:nvSpPr>
        <p:spPr>
          <a:xfrm>
            <a:off x="362299" y="1374694"/>
            <a:ext cx="105527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buSzPct val="122000"/>
              <a:buFont typeface="Wingdings" panose="05000000000000000000" pitchFamily="2" charset="2"/>
              <a:buChar char="ü"/>
            </a:pPr>
            <a:r>
              <a:rPr lang="pt-BR" sz="2400" b="1" i="0" dirty="0">
                <a:solidFill>
                  <a:srgbClr val="0A0000"/>
                </a:solidFill>
                <a:effectLst/>
                <a:latin typeface="Cabin"/>
              </a:rPr>
              <a:t>Entender </a:t>
            </a:r>
            <a:r>
              <a:rPr lang="pt-BR" sz="2400" b="0" i="0" dirty="0">
                <a:solidFill>
                  <a:srgbClr val="0A0000"/>
                </a:solidFill>
                <a:effectLst/>
                <a:latin typeface="Cabin"/>
              </a:rPr>
              <a:t>as motivações/conflitos/clima organizacional de um grupo;</a:t>
            </a:r>
          </a:p>
          <a:p>
            <a:pPr marL="457200" indent="-457200" algn="l">
              <a:buClr>
                <a:srgbClr val="C00000"/>
              </a:buClr>
              <a:buSzPct val="122000"/>
              <a:buFont typeface="Wingdings" panose="05000000000000000000" pitchFamily="2" charset="2"/>
              <a:buChar char="ü"/>
            </a:pPr>
            <a:r>
              <a:rPr lang="pt-BR" sz="2400" b="1" i="0" dirty="0">
                <a:solidFill>
                  <a:srgbClr val="0A0000"/>
                </a:solidFill>
                <a:effectLst/>
                <a:latin typeface="Cabin"/>
              </a:rPr>
              <a:t>Compreender</a:t>
            </a:r>
            <a:r>
              <a:rPr lang="pt-BR" sz="2400" b="0" i="0" dirty="0">
                <a:solidFill>
                  <a:srgbClr val="0A0000"/>
                </a:solidFill>
                <a:effectLst/>
                <a:latin typeface="Cabin"/>
              </a:rPr>
              <a:t> e </a:t>
            </a:r>
            <a:r>
              <a:rPr lang="pt-BR" sz="2400" b="1" i="0" dirty="0">
                <a:solidFill>
                  <a:srgbClr val="0A0000"/>
                </a:solidFill>
                <a:effectLst/>
                <a:latin typeface="Cabin"/>
              </a:rPr>
              <a:t>interpretar</a:t>
            </a:r>
            <a:r>
              <a:rPr lang="pt-BR" sz="2400" b="0" i="0" dirty="0">
                <a:solidFill>
                  <a:srgbClr val="0A0000"/>
                </a:solidFill>
                <a:effectLst/>
                <a:latin typeface="Cabin"/>
              </a:rPr>
              <a:t> comportamentos e tendências;</a:t>
            </a:r>
          </a:p>
          <a:p>
            <a:pPr marL="457200" indent="-457200" algn="l">
              <a:buClr>
                <a:srgbClr val="C00000"/>
              </a:buClr>
              <a:buSzPct val="122000"/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A0000"/>
                </a:solidFill>
                <a:latin typeface="Cabin"/>
              </a:rPr>
              <a:t>Avaliação </a:t>
            </a:r>
            <a:r>
              <a:rPr lang="pt-BR" sz="2400" dirty="0">
                <a:solidFill>
                  <a:srgbClr val="0A0000"/>
                </a:solidFill>
                <a:latin typeface="Cabin"/>
              </a:rPr>
              <a:t>de produtos e serviços;</a:t>
            </a:r>
          </a:p>
          <a:p>
            <a:pPr marL="457200" indent="-457200" algn="l">
              <a:buClr>
                <a:srgbClr val="C00000"/>
              </a:buClr>
              <a:buSzPct val="122000"/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A0000"/>
                </a:solidFill>
                <a:latin typeface="Cabin"/>
              </a:rPr>
              <a:t>Explicar</a:t>
            </a:r>
            <a:r>
              <a:rPr lang="pt-BR" sz="2400" dirty="0">
                <a:solidFill>
                  <a:srgbClr val="0A0000"/>
                </a:solidFill>
                <a:latin typeface="Cabin"/>
              </a:rPr>
              <a:t> processos ineficientes;</a:t>
            </a:r>
            <a:endParaRPr lang="pt-BR" sz="2400" b="0" i="0" dirty="0">
              <a:solidFill>
                <a:srgbClr val="0A0000"/>
              </a:solidFill>
              <a:effectLst/>
              <a:latin typeface="Cabin"/>
            </a:endParaRPr>
          </a:p>
          <a:p>
            <a:pPr marL="457200" indent="-457200" algn="l">
              <a:buClr>
                <a:srgbClr val="C00000"/>
              </a:buClr>
              <a:buSzPct val="122000"/>
              <a:buFont typeface="Wingdings" panose="05000000000000000000" pitchFamily="2" charset="2"/>
              <a:buChar char="ü"/>
            </a:pPr>
            <a:r>
              <a:rPr lang="pt-BR" sz="2400" b="1" i="0" dirty="0">
                <a:solidFill>
                  <a:srgbClr val="0A0000"/>
                </a:solidFill>
                <a:effectLst/>
                <a:latin typeface="Cabin"/>
              </a:rPr>
              <a:t>Percepção</a:t>
            </a:r>
            <a:r>
              <a:rPr lang="pt-BR" sz="2400" b="0" i="0" dirty="0">
                <a:solidFill>
                  <a:srgbClr val="0A0000"/>
                </a:solidFill>
                <a:effectLst/>
                <a:latin typeface="Cabin"/>
              </a:rPr>
              <a:t>/opiniões e expectativas </a:t>
            </a:r>
            <a:r>
              <a:rPr lang="pt-BR" sz="2400" dirty="0">
                <a:solidFill>
                  <a:srgbClr val="0A0000"/>
                </a:solidFill>
                <a:latin typeface="Cabin"/>
              </a:rPr>
              <a:t>de clientes, fornecedores etc...</a:t>
            </a:r>
          </a:p>
          <a:p>
            <a:pPr marL="457200" indent="-457200" algn="l">
              <a:buClr>
                <a:srgbClr val="C00000"/>
              </a:buClr>
              <a:buSzPct val="122000"/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0A0000"/>
                </a:solidFill>
                <a:effectLst/>
                <a:latin typeface="Cabin"/>
              </a:rPr>
              <a:t> </a:t>
            </a:r>
            <a:r>
              <a:rPr lang="pt-BR" sz="2400" b="1" i="0" dirty="0">
                <a:solidFill>
                  <a:srgbClr val="0A0000"/>
                </a:solidFill>
                <a:effectLst/>
                <a:latin typeface="Cabin"/>
              </a:rPr>
              <a:t>Utilização </a:t>
            </a:r>
            <a:r>
              <a:rPr lang="pt-BR" sz="2400" b="0" i="0" dirty="0">
                <a:solidFill>
                  <a:srgbClr val="0A0000"/>
                </a:solidFill>
                <a:effectLst/>
                <a:latin typeface="Cabin"/>
              </a:rPr>
              <a:t>com </a:t>
            </a:r>
            <a:r>
              <a:rPr lang="pt-BR" sz="2400" b="1" i="0" dirty="0">
                <a:solidFill>
                  <a:srgbClr val="0A0000"/>
                </a:solidFill>
                <a:effectLst/>
                <a:latin typeface="Cabin"/>
              </a:rPr>
              <a:t>Qualidade das Informações Contábeis </a:t>
            </a:r>
            <a:r>
              <a:rPr lang="pt-BR" sz="2400" b="0" i="0" dirty="0">
                <a:solidFill>
                  <a:srgbClr val="0A0000"/>
                </a:solidFill>
                <a:effectLst/>
                <a:latin typeface="Cabin"/>
              </a:rPr>
              <a:t>para tomada de decisões,</a:t>
            </a:r>
          </a:p>
          <a:p>
            <a:pPr marL="457200" indent="-457200" algn="l">
              <a:buClr>
                <a:srgbClr val="C00000"/>
              </a:buClr>
              <a:buSzPct val="122000"/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A0000"/>
                </a:solidFill>
                <a:latin typeface="Cabin"/>
              </a:rPr>
              <a:t>Interpretar </a:t>
            </a:r>
            <a:r>
              <a:rPr lang="pt-BR" sz="2400" dirty="0">
                <a:solidFill>
                  <a:srgbClr val="0A0000"/>
                </a:solidFill>
                <a:latin typeface="Cabin"/>
              </a:rPr>
              <a:t>os resultados das Demonstrações Financeiras</a:t>
            </a:r>
          </a:p>
        </p:txBody>
      </p:sp>
      <p:pic>
        <p:nvPicPr>
          <p:cNvPr id="1026" name="Picture 2" descr="Big Data: como funciona, exemplos, importância e desafios - FIA">
            <a:extLst>
              <a:ext uri="{FF2B5EF4-FFF2-40B4-BE49-F238E27FC236}">
                <a16:creationId xmlns:a16="http://schemas.microsoft.com/office/drawing/2014/main" id="{2D55E98A-CCAE-11CD-0342-C2A296CFE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84" y="4353279"/>
            <a:ext cx="3221104" cy="2144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sto na gestão de documentos: qual a impacto para a sua empresa?">
            <a:extLst>
              <a:ext uri="{FF2B5EF4-FFF2-40B4-BE49-F238E27FC236}">
                <a16:creationId xmlns:a16="http://schemas.microsoft.com/office/drawing/2014/main" id="{2EE8DF06-DB7D-888E-3509-2B7FBC971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00" y="4455552"/>
            <a:ext cx="3647090" cy="204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1C782D7B-5635-5EB8-C346-F8A6202A300C}"/>
              </a:ext>
            </a:extLst>
          </p:cNvPr>
          <p:cNvSpPr/>
          <p:nvPr/>
        </p:nvSpPr>
        <p:spPr>
          <a:xfrm>
            <a:off x="5840730" y="4823460"/>
            <a:ext cx="617220" cy="109728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75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75F200E-CC6E-0AF6-77EF-94DCCDA5F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/>
          <a:stretch/>
        </p:blipFill>
        <p:spPr>
          <a:xfrm>
            <a:off x="8881209" y="213257"/>
            <a:ext cx="2741895" cy="113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9D4D706-4338-3335-90E7-1308730DE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906" y="1740949"/>
            <a:ext cx="9814187" cy="499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67CF6DA-9B75-682D-B953-2BA9E457CC89}"/>
              </a:ext>
            </a:extLst>
          </p:cNvPr>
          <p:cNvCxnSpPr/>
          <p:nvPr/>
        </p:nvCxnSpPr>
        <p:spPr>
          <a:xfrm>
            <a:off x="5040630" y="3017520"/>
            <a:ext cx="50177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58F0782-49B1-D722-087C-5EF3818E4561}"/>
              </a:ext>
            </a:extLst>
          </p:cNvPr>
          <p:cNvCxnSpPr/>
          <p:nvPr/>
        </p:nvCxnSpPr>
        <p:spPr>
          <a:xfrm>
            <a:off x="1571958" y="3318510"/>
            <a:ext cx="50177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7C6E3C5-22D3-1A93-C8C9-9066569081CB}"/>
              </a:ext>
            </a:extLst>
          </p:cNvPr>
          <p:cNvCxnSpPr>
            <a:cxnSpLocks/>
          </p:cNvCxnSpPr>
          <p:nvPr/>
        </p:nvCxnSpPr>
        <p:spPr>
          <a:xfrm>
            <a:off x="2937510" y="3688080"/>
            <a:ext cx="76466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D2C9881A-98DD-31E1-2972-7BFA69E02FE2}"/>
              </a:ext>
            </a:extLst>
          </p:cNvPr>
          <p:cNvCxnSpPr/>
          <p:nvPr/>
        </p:nvCxnSpPr>
        <p:spPr>
          <a:xfrm>
            <a:off x="2026920" y="4716780"/>
            <a:ext cx="50177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D9C2B2F6-EAE3-EFAF-8CD9-5A6C29E45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40" y="61055"/>
            <a:ext cx="2931052" cy="152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2782A7F-C18B-B648-6307-D42FB921B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750" y="271512"/>
            <a:ext cx="3200856" cy="841604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E0FB84-1412-486F-49AD-6B41C832BCEF}"/>
              </a:ext>
            </a:extLst>
          </p:cNvPr>
          <p:cNvSpPr txBox="1"/>
          <p:nvPr/>
        </p:nvSpPr>
        <p:spPr>
          <a:xfrm>
            <a:off x="3310792" y="1437649"/>
            <a:ext cx="9032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https://www.scielo.br/j/ram/a/f9zwMJRcJLhWh8mfpV9Jgpz/abstract/?lang=pt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D1A90D1-6773-5ABB-7989-AB26534D66BC}"/>
              </a:ext>
            </a:extLst>
          </p:cNvPr>
          <p:cNvCxnSpPr>
            <a:cxnSpLocks/>
          </p:cNvCxnSpPr>
          <p:nvPr/>
        </p:nvCxnSpPr>
        <p:spPr>
          <a:xfrm>
            <a:off x="3636750" y="5349240"/>
            <a:ext cx="53777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56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8" descr="http://upload.wikimedia.org/wikipedia/commons/2/2f/Objetivos_o_metas.jpg"/>
          <p:cNvSpPr>
            <a:spLocks noChangeAspect="1" noChangeArrowheads="1"/>
          </p:cNvSpPr>
          <p:nvPr/>
        </p:nvSpPr>
        <p:spPr bwMode="auto">
          <a:xfrm>
            <a:off x="1679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100" name="AutoShape 10" descr="http://upload.wikimedia.org/wikipedia/commons/2/2f/Objetivos_o_metas.jpg"/>
          <p:cNvSpPr>
            <a:spLocks noChangeAspect="1" noChangeArrowheads="1"/>
          </p:cNvSpPr>
          <p:nvPr/>
        </p:nvSpPr>
        <p:spPr bwMode="auto">
          <a:xfrm>
            <a:off x="1679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207" y="2413490"/>
            <a:ext cx="2739868" cy="145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684" y="2523459"/>
            <a:ext cx="4685218" cy="117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705" y="205999"/>
            <a:ext cx="5911192" cy="191410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280563" y="4029885"/>
            <a:ext cx="4468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</a:rPr>
              <a:t>Pós-Graduação em Ciências Contábeis (PPGCC) da Universidade Federal de Pernambuco </a:t>
            </a:r>
            <a:r>
              <a:rPr lang="pt-BR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(UFPE).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6368968" y="3867149"/>
            <a:ext cx="4463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</a:rPr>
              <a:t>Pós-Graduação em Controladoria e Finanças Empresariais PPGCFE da Universidade Presbiteriana Mackenzie </a:t>
            </a:r>
            <a:r>
              <a:rPr lang="pt-BR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(UPM)</a:t>
            </a:r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320546" y="5018412"/>
            <a:ext cx="7654275" cy="589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Convênio de cooperação técnica N</a:t>
            </a:r>
            <a:r>
              <a:rPr lang="pt-BR" sz="2400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216/2022 – GR (11.01) </a:t>
            </a:r>
          </a:p>
        </p:txBody>
      </p:sp>
      <p:sp>
        <p:nvSpPr>
          <p:cNvPr id="3" name="Retângulo 1">
            <a:extLst>
              <a:ext uri="{FF2B5EF4-FFF2-40B4-BE49-F238E27FC236}">
                <a16:creationId xmlns:a16="http://schemas.microsoft.com/office/drawing/2014/main" id="{5EFC9E43-FDA3-8EA6-5894-4FBE0EB0E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31" y="5742655"/>
            <a:ext cx="110725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Coordenadores</a:t>
            </a:r>
          </a:p>
          <a:p>
            <a:pPr algn="ctr">
              <a:spcBef>
                <a:spcPts val="0"/>
              </a:spcBef>
              <a:buNone/>
            </a:pPr>
            <a:r>
              <a:rPr lang="pt-BR" sz="2000" dirty="0">
                <a:latin typeface="+mn-lt"/>
              </a:rPr>
              <a:t>Profa. Dra. Ana Lúcia Fontes de Souza Vasconcelos</a:t>
            </a:r>
          </a:p>
          <a:p>
            <a:pPr algn="ctr">
              <a:spcBef>
                <a:spcPts val="0"/>
              </a:spcBef>
              <a:buNone/>
            </a:pPr>
            <a:r>
              <a:rPr lang="pt-BR" sz="2000" dirty="0">
                <a:latin typeface="+mn-lt"/>
              </a:rPr>
              <a:t>Prof. Dr. Davi Jônatas Cunha Araújo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29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0"/>
          <p:cNvSpPr txBox="1"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099" name="AutoShape 8" descr="http://upload.wikimedia.org/wikipedia/commons/2/2f/Objetivos_o_metas.jpg"/>
          <p:cNvSpPr>
            <a:spLocks noChangeAspect="1" noChangeArrowheads="1"/>
          </p:cNvSpPr>
          <p:nvPr/>
        </p:nvSpPr>
        <p:spPr bwMode="auto">
          <a:xfrm>
            <a:off x="1679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100" name="AutoShape 10" descr="http://upload.wikimedia.org/wikipedia/commons/2/2f/Objetivos_o_metas.jpg"/>
          <p:cNvSpPr>
            <a:spLocks noChangeAspect="1" noChangeArrowheads="1"/>
          </p:cNvSpPr>
          <p:nvPr/>
        </p:nvSpPr>
        <p:spPr bwMode="auto">
          <a:xfrm>
            <a:off x="1679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2FDE81-2B6E-4690-8020-970990A919BA}"/>
              </a:ext>
            </a:extLst>
          </p:cNvPr>
          <p:cNvSpPr txBox="1"/>
          <p:nvPr/>
        </p:nvSpPr>
        <p:spPr>
          <a:xfrm>
            <a:off x="2413968" y="301869"/>
            <a:ext cx="76327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OBJETIVOS E AÇÕES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2FD72842-CEEB-4F8E-8725-D0CB8669AF00}"/>
              </a:ext>
            </a:extLst>
          </p:cNvPr>
          <p:cNvSpPr txBox="1">
            <a:spLocks/>
          </p:cNvSpPr>
          <p:nvPr/>
        </p:nvSpPr>
        <p:spPr bwMode="auto">
          <a:xfrm>
            <a:off x="604434" y="1132332"/>
            <a:ext cx="11251769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Clr>
                <a:srgbClr val="000099"/>
              </a:buClr>
              <a:buSzPct val="125000"/>
              <a:buFont typeface="Wingdings 3" panose="05040102010807070707" pitchFamily="18" charset="2"/>
              <a:buChar char="c"/>
            </a:pPr>
            <a:r>
              <a:rPr lang="pt-BR" sz="2800" b="1" dirty="0">
                <a:solidFill>
                  <a:srgbClr val="000099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Propor iniciativas de formação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com cursos a distância e presencial, para instrumentalizar os projetos nas questões do protocolo, técnicas e análises com abordagem qualitativa;</a:t>
            </a:r>
          </a:p>
          <a:p>
            <a:pPr marL="457200" lvl="0" indent="-457200" algn="just">
              <a:buClr>
                <a:srgbClr val="000099"/>
              </a:buClr>
              <a:buSzPct val="125000"/>
              <a:buFont typeface="Wingdings 3" panose="05040102010807070707" pitchFamily="18" charset="2"/>
              <a:buChar char="c"/>
            </a:pPr>
            <a:r>
              <a:rPr lang="pt-BR" sz="2800" b="1" dirty="0">
                <a:solidFill>
                  <a:srgbClr val="000099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Organizar grupos de estudos temáticos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por meio da reflexão e problematização de metodologias qualitativas, para trocas de experiências e atualizações metodológicas; </a:t>
            </a:r>
          </a:p>
          <a:p>
            <a:pPr marL="457200" lvl="0" indent="-457200" algn="just">
              <a:buClr>
                <a:srgbClr val="000099"/>
              </a:buClr>
              <a:buSzPct val="125000"/>
              <a:buFont typeface="Wingdings 3" panose="05040102010807070707" pitchFamily="18" charset="2"/>
              <a:buChar char="c"/>
            </a:pPr>
            <a:r>
              <a:rPr lang="pt-BR" sz="2800" b="1" dirty="0">
                <a:solidFill>
                  <a:srgbClr val="000099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Propor pesquisas colaborativas 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em rede para práticas conjuntas gerando conhecimentos na área;</a:t>
            </a:r>
          </a:p>
          <a:p>
            <a:pPr marL="457200" lvl="0" indent="-457200" algn="just">
              <a:buClr>
                <a:srgbClr val="000099"/>
              </a:buClr>
              <a:buSzPct val="125000"/>
              <a:buFont typeface="Wingdings 3" panose="05040102010807070707" pitchFamily="18" charset="2"/>
              <a:buChar char="c"/>
            </a:pPr>
            <a:r>
              <a:rPr lang="pt-BR" sz="2800" b="1" dirty="0">
                <a:solidFill>
                  <a:srgbClr val="000099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Realizar capacitações com as técnicas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software específicos de análise qualitativa como: </a:t>
            </a:r>
            <a:r>
              <a:rPr lang="pt-BR" sz="28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Qualitative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Solutions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Research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Nvivo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(QSR); software </a:t>
            </a:r>
            <a:r>
              <a:rPr lang="pt-BR" sz="28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ATLAS.ti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;  </a:t>
            </a:r>
            <a:r>
              <a:rPr lang="pt-BR" sz="28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webQDA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; </a:t>
            </a:r>
            <a:r>
              <a:rPr lang="pt-BR" sz="2800" dirty="0" err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Iramuteq</a:t>
            </a: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dentre outros;</a:t>
            </a:r>
          </a:p>
          <a:p>
            <a:pPr indent="-5715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ct val="125000"/>
              <a:buFont typeface="Wingdings 3" panose="05040102010807070707" pitchFamily="18" charset="2"/>
              <a:buChar char="c"/>
              <a:defRPr/>
            </a:pPr>
            <a:endParaRPr lang="pt-BR" sz="28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C13FDEE-8F35-CCE2-B119-1A0BA34BDF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93" y="289796"/>
            <a:ext cx="1172210" cy="53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205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0"/>
          <p:cNvSpPr txBox="1"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099" name="AutoShape 8" descr="http://upload.wikimedia.org/wikipedia/commons/2/2f/Objetivos_o_metas.jpg"/>
          <p:cNvSpPr>
            <a:spLocks noChangeAspect="1" noChangeArrowheads="1"/>
          </p:cNvSpPr>
          <p:nvPr/>
        </p:nvSpPr>
        <p:spPr bwMode="auto">
          <a:xfrm>
            <a:off x="1679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100" name="AutoShape 10" descr="http://upload.wikimedia.org/wikipedia/commons/2/2f/Objetivos_o_metas.jpg"/>
          <p:cNvSpPr>
            <a:spLocks noChangeAspect="1" noChangeArrowheads="1"/>
          </p:cNvSpPr>
          <p:nvPr/>
        </p:nvSpPr>
        <p:spPr bwMode="auto">
          <a:xfrm>
            <a:off x="1679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2FDE81-2B6E-4690-8020-970990A919BA}"/>
              </a:ext>
            </a:extLst>
          </p:cNvPr>
          <p:cNvSpPr txBox="1"/>
          <p:nvPr/>
        </p:nvSpPr>
        <p:spPr>
          <a:xfrm>
            <a:off x="2413968" y="200966"/>
            <a:ext cx="7632700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r>
              <a:rPr lang="pt-BR" dirty="0"/>
              <a:t>OBJETIVOS E AÇÕES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2FD72842-CEEB-4F8E-8725-D0CB8669AF00}"/>
              </a:ext>
            </a:extLst>
          </p:cNvPr>
          <p:cNvSpPr txBox="1">
            <a:spLocks/>
          </p:cNvSpPr>
          <p:nvPr/>
        </p:nvSpPr>
        <p:spPr bwMode="auto">
          <a:xfrm>
            <a:off x="604434" y="1171590"/>
            <a:ext cx="11251769" cy="53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Clr>
                <a:srgbClr val="000099"/>
              </a:buClr>
              <a:buSzPct val="126000"/>
              <a:buFont typeface="Wingdings 3" panose="05040102010807070707" pitchFamily="18" charset="2"/>
              <a:buChar char="]"/>
            </a:pPr>
            <a:r>
              <a:rPr lang="pt-BR" sz="2800" b="1" dirty="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Aplicar </a:t>
            </a:r>
            <a:r>
              <a:rPr lang="pt-BR" sz="2800" b="1" dirty="0" err="1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mentorias</a:t>
            </a:r>
            <a:r>
              <a:rPr lang="pt-BR" sz="2800" b="1" dirty="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com protocolos </a:t>
            </a:r>
            <a:r>
              <a:rPr lang="pt-BR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 abordagem qualitativa em projetos de pesquisa, no atendimento personalizados nos objetos de estudo dos alunos de graduação e de pós-graduação;</a:t>
            </a:r>
          </a:p>
          <a:p>
            <a:pPr marL="457200" lvl="0" indent="-457200" algn="just">
              <a:buClr>
                <a:srgbClr val="000099"/>
              </a:buClr>
              <a:buSzPct val="126000"/>
              <a:buFont typeface="Wingdings 3" panose="05040102010807070707" pitchFamily="18" charset="2"/>
              <a:buChar char="]"/>
            </a:pPr>
            <a:r>
              <a:rPr lang="pt-BR" sz="2800" b="1" dirty="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Produzir materiais didáticos </a:t>
            </a:r>
            <a:r>
              <a:rPr lang="pt-BR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sob forma de textos e vídeos, disponibilizando nas plataformas dos programas da UFPE e da UPM; </a:t>
            </a:r>
          </a:p>
          <a:p>
            <a:pPr marL="457200" lvl="0" indent="-457200" algn="just">
              <a:buClr>
                <a:srgbClr val="000099"/>
              </a:buClr>
              <a:buSzPct val="126000"/>
              <a:buFont typeface="Wingdings 3" panose="05040102010807070707" pitchFamily="18" charset="2"/>
              <a:buChar char="]"/>
            </a:pPr>
            <a:r>
              <a:rPr lang="pt-BR" sz="2800" b="1" dirty="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Instrumentalizar as pesquisas com múltiplas estratégias </a:t>
            </a:r>
            <a:r>
              <a:rPr lang="pt-BR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 pesquisa qualitativa (</a:t>
            </a:r>
            <a:r>
              <a:rPr lang="pt-BR" sz="28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grounded</a:t>
            </a:r>
            <a:r>
              <a:rPr lang="pt-BR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; história de vida; fenomenologia/</a:t>
            </a:r>
            <a:r>
              <a:rPr lang="pt-BR" sz="28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fenomenografia</a:t>
            </a:r>
            <a:r>
              <a:rPr lang="pt-BR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 estudo de casos, etc.) e múltiplos usos de análise de dados qualitativos com objetivo de experimentação metodológica com novas abordagens e possiblidades de construção de dados qualitativos;</a:t>
            </a:r>
          </a:p>
          <a:p>
            <a:pPr indent="-5715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ct val="125000"/>
              <a:buFont typeface="Wingdings 3" panose="05040102010807070707" pitchFamily="18" charset="2"/>
              <a:buChar char="c"/>
              <a:defRPr/>
            </a:pPr>
            <a:endParaRPr lang="pt-BR" sz="28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93" y="289796"/>
            <a:ext cx="1172210" cy="53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586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0"/>
          <p:cNvSpPr txBox="1"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099" name="AutoShape 8" descr="http://upload.wikimedia.org/wikipedia/commons/2/2f/Objetivos_o_metas.jpg"/>
          <p:cNvSpPr>
            <a:spLocks noChangeAspect="1" noChangeArrowheads="1"/>
          </p:cNvSpPr>
          <p:nvPr/>
        </p:nvSpPr>
        <p:spPr bwMode="auto">
          <a:xfrm>
            <a:off x="1679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100" name="AutoShape 10" descr="http://upload.wikimedia.org/wikipedia/commons/2/2f/Objetivos_o_metas.jpg"/>
          <p:cNvSpPr>
            <a:spLocks noChangeAspect="1" noChangeArrowheads="1"/>
          </p:cNvSpPr>
          <p:nvPr/>
        </p:nvSpPr>
        <p:spPr bwMode="auto">
          <a:xfrm>
            <a:off x="1679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2FDE81-2B6E-4690-8020-970990A919BA}"/>
              </a:ext>
            </a:extLst>
          </p:cNvPr>
          <p:cNvSpPr txBox="1"/>
          <p:nvPr/>
        </p:nvSpPr>
        <p:spPr>
          <a:xfrm>
            <a:off x="2424113" y="115889"/>
            <a:ext cx="7632700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r>
              <a:rPr lang="pt-BR" dirty="0"/>
              <a:t>OBJETIVOS E AÇÕES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2FD72842-CEEB-4F8E-8725-D0CB8669AF00}"/>
              </a:ext>
            </a:extLst>
          </p:cNvPr>
          <p:cNvSpPr txBox="1">
            <a:spLocks/>
          </p:cNvSpPr>
          <p:nvPr/>
        </p:nvSpPr>
        <p:spPr bwMode="auto">
          <a:xfrm>
            <a:off x="604434" y="982703"/>
            <a:ext cx="11251769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Clr>
                <a:srgbClr val="000099"/>
              </a:buClr>
              <a:buSzPct val="127000"/>
              <a:buFont typeface="Wingdings 3" panose="05040102010807070707" pitchFamily="18" charset="2"/>
              <a:buChar char="c"/>
            </a:pPr>
            <a:r>
              <a:rPr lang="pt-BR" sz="2800" b="1" dirty="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Ministrar minicursos, presenciais e por vídeo conferencia</a:t>
            </a:r>
            <a:r>
              <a:rPr lang="pt-BR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para construção de diversas modalidades de comunicações cientificas com pesquisa qualitativa;</a:t>
            </a:r>
          </a:p>
          <a:p>
            <a:pPr marL="457200" lvl="0" indent="-457200" algn="just">
              <a:buClr>
                <a:srgbClr val="000099"/>
              </a:buClr>
              <a:buSzPct val="127000"/>
              <a:buFont typeface="Wingdings 3" panose="05040102010807070707" pitchFamily="18" charset="2"/>
              <a:buChar char="c"/>
            </a:pPr>
            <a:r>
              <a:rPr lang="pt-BR" sz="2800" b="1" dirty="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Mapear e elaborar um arquivo com vídeos pedagógicos </a:t>
            </a:r>
            <a:r>
              <a:rPr lang="pt-BR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sobre Pesquisa Qualitativa para ser disponibilizado na rede,</a:t>
            </a:r>
          </a:p>
          <a:p>
            <a:pPr marL="457200" lvl="0" indent="-457200" algn="just">
              <a:buClr>
                <a:srgbClr val="000099"/>
              </a:buClr>
              <a:buSzPct val="127000"/>
              <a:buFont typeface="Wingdings 3" panose="05040102010807070707" pitchFamily="18" charset="2"/>
              <a:buChar char="c"/>
            </a:pPr>
            <a:r>
              <a:rPr lang="pt-BR" sz="2800" b="1" dirty="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Organizar um evento anual </a:t>
            </a:r>
            <a:r>
              <a:rPr lang="pt-BR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sobre práticas de pesquisas qualitativas na academia e no mundo corporativo para fortalecer a rede de colaboradores, e</a:t>
            </a:r>
          </a:p>
          <a:p>
            <a:pPr marL="457200" lvl="0" indent="-457200" algn="just">
              <a:buClr>
                <a:srgbClr val="000099"/>
              </a:buClr>
              <a:buSzPct val="127000"/>
              <a:buFont typeface="Wingdings 3" panose="05040102010807070707" pitchFamily="18" charset="2"/>
              <a:buChar char="c"/>
            </a:pPr>
            <a:r>
              <a:rPr lang="pt-BR" sz="2800" b="1" dirty="0">
                <a:solidFill>
                  <a:srgbClr val="00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Participar de forma contínua em congressos </a:t>
            </a:r>
            <a:r>
              <a:rPr lang="pt-BR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 campo científico nacional e internacional, com proposta de oficinas, mesa redonda, palestras e publicar artigos, dentre outras atividades.</a:t>
            </a:r>
          </a:p>
          <a:p>
            <a:pPr indent="-5715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ct val="127000"/>
              <a:buFont typeface="Wingdings 3" panose="05040102010807070707" pitchFamily="18" charset="2"/>
              <a:buChar char="c"/>
              <a:defRPr/>
            </a:pPr>
            <a:endParaRPr lang="pt-BR" sz="28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93" y="115889"/>
            <a:ext cx="1172210" cy="53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354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8" descr="http://upload.wikimedia.org/wikipedia/commons/2/2f/Objetivos_o_metas.jpg"/>
          <p:cNvSpPr>
            <a:spLocks noChangeAspect="1" noChangeArrowheads="1"/>
          </p:cNvSpPr>
          <p:nvPr/>
        </p:nvSpPr>
        <p:spPr bwMode="auto">
          <a:xfrm>
            <a:off x="1679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100" name="AutoShape 10" descr="http://upload.wikimedia.org/wikipedia/commons/2/2f/Objetivos_o_metas.jpg"/>
          <p:cNvSpPr>
            <a:spLocks noChangeAspect="1" noChangeArrowheads="1"/>
          </p:cNvSpPr>
          <p:nvPr/>
        </p:nvSpPr>
        <p:spPr bwMode="auto">
          <a:xfrm>
            <a:off x="1679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2FDE81-2B6E-4690-8020-970990A919BA}"/>
              </a:ext>
            </a:extLst>
          </p:cNvPr>
          <p:cNvSpPr txBox="1"/>
          <p:nvPr/>
        </p:nvSpPr>
        <p:spPr>
          <a:xfrm>
            <a:off x="1523064" y="61050"/>
            <a:ext cx="91139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Agradecemos a Oportunidade!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1758" y="2457046"/>
            <a:ext cx="6397328" cy="381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69" y="3812279"/>
            <a:ext cx="1805305" cy="82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C2FDE81-2B6E-4690-8020-970990A919BA}"/>
              </a:ext>
            </a:extLst>
          </p:cNvPr>
          <p:cNvSpPr txBox="1"/>
          <p:nvPr/>
        </p:nvSpPr>
        <p:spPr>
          <a:xfrm>
            <a:off x="2230454" y="894914"/>
            <a:ext cx="68399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ana.svasconcelos@ufpe.br</a:t>
            </a:r>
          </a:p>
          <a:p>
            <a:pPr algn="ctr">
              <a:defRPr/>
            </a:pPr>
            <a:endParaRPr lang="pt-BR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000738" y="1658751"/>
            <a:ext cx="5299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davi.araujo@mackenzie.br</a:t>
            </a:r>
          </a:p>
        </p:txBody>
      </p:sp>
    </p:spTree>
    <p:extLst>
      <p:ext uri="{BB962C8B-B14F-4D97-AF65-F5344CB8AC3E}">
        <p14:creationId xmlns:p14="http://schemas.microsoft.com/office/powerpoint/2010/main" val="97847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F461C02-797C-402D-9C7A-1698EEAC147B}"/>
              </a:ext>
            </a:extLst>
          </p:cNvPr>
          <p:cNvSpPr/>
          <p:nvPr/>
        </p:nvSpPr>
        <p:spPr>
          <a:xfrm>
            <a:off x="0" y="2303502"/>
            <a:ext cx="54349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 que </a:t>
            </a:r>
            <a:r>
              <a:rPr lang="pt-B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softwares específicos eles possuem diferente para</a:t>
            </a:r>
            <a:r>
              <a:rPr lang="pt-BR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análise de dados Qualitativos?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75F200E-CC6E-0AF6-77EF-94DCCDA5F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/>
          <a:stretch/>
        </p:blipFill>
        <p:spPr>
          <a:xfrm>
            <a:off x="9498330" y="213257"/>
            <a:ext cx="2512596" cy="104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460CC9E-5F12-910F-D5AF-55515CB8C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756" y="2488309"/>
            <a:ext cx="6110659" cy="3760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F976829-9A9D-3D80-5AEE-E894FFFFD640}"/>
              </a:ext>
            </a:extLst>
          </p:cNvPr>
          <p:cNvSpPr txBox="1"/>
          <p:nvPr/>
        </p:nvSpPr>
        <p:spPr>
          <a:xfrm>
            <a:off x="6012180" y="6398522"/>
            <a:ext cx="63665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https://cursoiramuteq.com.br/2022/03/31/a-escolha-do-software-de-analise-textual-afeta-meus-resultados/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8584E1-D0C5-F8F7-CB79-36E41D652107}"/>
              </a:ext>
            </a:extLst>
          </p:cNvPr>
          <p:cNvSpPr txBox="1"/>
          <p:nvPr/>
        </p:nvSpPr>
        <p:spPr>
          <a:xfrm>
            <a:off x="480060" y="485686"/>
            <a:ext cx="860679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/>
              <a:t>“O posicionamento metodológico qualitativo é oriundo do </a:t>
            </a:r>
            <a:r>
              <a:rPr lang="pt-BR" sz="2400" b="1" dirty="0" err="1"/>
              <a:t>Interpretacionismo</a:t>
            </a:r>
            <a:r>
              <a:rPr lang="pt-BR" sz="2400" dirty="0"/>
              <a:t>, que preserva o estudo do homem, levando em consideração que o </a:t>
            </a:r>
            <a:r>
              <a:rPr lang="pt-BR" sz="2400" b="1" dirty="0"/>
              <a:t>ser humano não é passivo</a:t>
            </a:r>
            <a:r>
              <a:rPr lang="pt-BR" sz="2400" dirty="0"/>
              <a:t>, mas interpreta o mundo em que vive constantemente” (OLIVEIRA, 2008).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89602851-3540-CB9B-5DB5-BEAC394033C3}"/>
              </a:ext>
            </a:extLst>
          </p:cNvPr>
          <p:cNvSpPr/>
          <p:nvPr/>
        </p:nvSpPr>
        <p:spPr>
          <a:xfrm>
            <a:off x="2306002" y="3637343"/>
            <a:ext cx="822960" cy="431903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B657963-E4B6-DDBF-5061-2049ACC725C4}"/>
              </a:ext>
            </a:extLst>
          </p:cNvPr>
          <p:cNvSpPr txBox="1"/>
          <p:nvPr/>
        </p:nvSpPr>
        <p:spPr>
          <a:xfrm>
            <a:off x="480060" y="4156592"/>
            <a:ext cx="49453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possibilidade de </a:t>
            </a:r>
            <a:r>
              <a:rPr lang="pt-BR" sz="2000" b="1" dirty="0"/>
              <a:t>armazenamento</a:t>
            </a:r>
            <a:r>
              <a:rPr lang="pt-BR" sz="2000" dirty="0"/>
              <a:t> de dados </a:t>
            </a:r>
            <a:r>
              <a:rPr lang="pt-BR" sz="2000" b="1" dirty="0"/>
              <a:t>codificáveis</a:t>
            </a:r>
            <a:r>
              <a:rPr lang="pt-BR" sz="2000" dirty="0"/>
              <a:t> e de </a:t>
            </a:r>
            <a:r>
              <a:rPr lang="pt-BR" sz="2000" b="1" dirty="0"/>
              <a:t>conteúdo de </a:t>
            </a:r>
            <a:r>
              <a:rPr lang="pt-BR" sz="2000" dirty="0"/>
              <a:t>diferentes tipos de dados, como áudio, texto, imagens e vídeos etc.</a:t>
            </a:r>
            <a:endParaRPr lang="pt-BR" sz="20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24710F0-B3B3-0883-44B6-0B6E8FD52210}"/>
              </a:ext>
            </a:extLst>
          </p:cNvPr>
          <p:cNvSpPr txBox="1"/>
          <p:nvPr/>
        </p:nvSpPr>
        <p:spPr>
          <a:xfrm>
            <a:off x="489585" y="5629080"/>
            <a:ext cx="4413885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000" b="1" dirty="0"/>
              <a:t>análise lexicográfica</a:t>
            </a:r>
            <a:r>
              <a:rPr lang="pt-BR" sz="2000" dirty="0"/>
              <a:t>, ou seja, a análise quantitativa de textos com base em </a:t>
            </a:r>
            <a:r>
              <a:rPr lang="pt-BR" sz="2000" dirty="0">
                <a:solidFill>
                  <a:srgbClr val="FF0000"/>
                </a:solidFill>
              </a:rPr>
              <a:t>leis de distribuição do vocabulário.</a:t>
            </a:r>
          </a:p>
        </p:txBody>
      </p:sp>
    </p:spTree>
    <p:extLst>
      <p:ext uri="{BB962C8B-B14F-4D97-AF65-F5344CB8AC3E}">
        <p14:creationId xmlns:p14="http://schemas.microsoft.com/office/powerpoint/2010/main" val="330862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DF2812B-D47E-6F46-E967-72309FDBE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28" y="4228882"/>
            <a:ext cx="4610134" cy="230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3F331EB-DDF1-031B-9CA9-2754A43D0357}"/>
              </a:ext>
            </a:extLst>
          </p:cNvPr>
          <p:cNvSpPr txBox="1"/>
          <p:nvPr/>
        </p:nvSpPr>
        <p:spPr>
          <a:xfrm>
            <a:off x="406349" y="6538655"/>
            <a:ext cx="11607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https://www.maxqda.com/pt/software-analise-qualitativa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E5E5AE8-3975-330B-C37B-62743D176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489" y="497894"/>
            <a:ext cx="4559482" cy="234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317F866-9186-E757-CD90-6A2335366D32}"/>
              </a:ext>
            </a:extLst>
          </p:cNvPr>
          <p:cNvSpPr txBox="1"/>
          <p:nvPr/>
        </p:nvSpPr>
        <p:spPr>
          <a:xfrm>
            <a:off x="7647405" y="128562"/>
            <a:ext cx="6166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http://www.iramuteq.org/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1A7D720-8399-6580-E52B-78D9EF5BD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566" y="4340567"/>
            <a:ext cx="4796472" cy="1952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C2814E2-595F-0EAA-F05E-EFEADF8E010C}"/>
              </a:ext>
            </a:extLst>
          </p:cNvPr>
          <p:cNvSpPr txBox="1"/>
          <p:nvPr/>
        </p:nvSpPr>
        <p:spPr>
          <a:xfrm>
            <a:off x="7485499" y="3859550"/>
            <a:ext cx="7640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https://lumivero.com/products/nvivo/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091399A-C813-9EC1-85E3-75E2643FF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281" y="2410120"/>
            <a:ext cx="5177675" cy="17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DD20DE-C457-3B06-11C2-4146557CEE8C}"/>
              </a:ext>
            </a:extLst>
          </p:cNvPr>
          <p:cNvSpPr txBox="1"/>
          <p:nvPr/>
        </p:nvSpPr>
        <p:spPr>
          <a:xfrm>
            <a:off x="1980281" y="3890230"/>
            <a:ext cx="7640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https://atlasti.com/video-tutorials/atlas-ti-web-video-tutorials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9900E77-E1DB-FF71-72BE-D017AC54E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828" y="86929"/>
            <a:ext cx="4407066" cy="207761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E3E21A9-00FE-F6AD-E5CD-648173674AF8}"/>
              </a:ext>
            </a:extLst>
          </p:cNvPr>
          <p:cNvSpPr txBox="1"/>
          <p:nvPr/>
        </p:nvSpPr>
        <p:spPr>
          <a:xfrm>
            <a:off x="5064225" y="204319"/>
            <a:ext cx="20937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SOFTWARE LIVRE OU PROPRIETÁRIO?</a:t>
            </a:r>
          </a:p>
        </p:txBody>
      </p:sp>
    </p:spTree>
    <p:extLst>
      <p:ext uri="{BB962C8B-B14F-4D97-AF65-F5344CB8AC3E}">
        <p14:creationId xmlns:p14="http://schemas.microsoft.com/office/powerpoint/2010/main" val="192253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0080" y="1706723"/>
            <a:ext cx="10957301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“muitos trabalhos ditos qualitativos são, apenas, </a:t>
            </a: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não-quantitativos</a:t>
            </a: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Muitos se esquecem que há métodos qualitativos rigorosos, e confundem “ensaísmos” com trabalhos que usam métodos qualitativos”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(SOARES, 2005).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2930" y="5344191"/>
            <a:ext cx="10442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SOARES, Gláucio Ary </a:t>
            </a:r>
            <a:r>
              <a:rPr lang="pt-BR" dirty="0" err="1"/>
              <a:t>Dillon</a:t>
            </a:r>
            <a:r>
              <a:rPr lang="pt-BR" dirty="0"/>
              <a:t>. (2005)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calcanhar metodológico da ciência política no Brasil</a:t>
            </a:r>
            <a:r>
              <a:rPr lang="pt-BR" dirty="0"/>
              <a:t>. Sociologia, Problemas e Práticas, Oeiras, n. 48.</a:t>
            </a:r>
          </a:p>
        </p:txBody>
      </p:sp>
      <p:sp>
        <p:nvSpPr>
          <p:cNvPr id="16" name="Retângulo 3">
            <a:extLst>
              <a:ext uri="{FF2B5EF4-FFF2-40B4-BE49-F238E27FC236}">
                <a16:creationId xmlns:a16="http://schemas.microsoft.com/office/drawing/2014/main" id="{6CA2D55B-08B5-4F50-8CC1-71A9CF5FD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244" y="469914"/>
            <a:ext cx="1095730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UMA QUESTÃO!</a:t>
            </a:r>
            <a:endParaRPr lang="pt-BR" alt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5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6452699-9C80-A400-C4A2-CFE8610B2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677" y="461665"/>
            <a:ext cx="7216203" cy="6293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969D0D1-641E-8E9C-B73C-A87620D25E42}"/>
              </a:ext>
            </a:extLst>
          </p:cNvPr>
          <p:cNvSpPr txBox="1"/>
          <p:nvPr/>
        </p:nvSpPr>
        <p:spPr>
          <a:xfrm>
            <a:off x="365760" y="6554657"/>
            <a:ext cx="60007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file:///C:/Users/Ana%20Lucia/Downloads/49-Texto%20do%20artigo-151-1-10-20211225.pdf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4E04AA3-057B-5802-DDE2-012142433860}"/>
              </a:ext>
            </a:extLst>
          </p:cNvPr>
          <p:cNvSpPr/>
          <p:nvPr/>
        </p:nvSpPr>
        <p:spPr>
          <a:xfrm>
            <a:off x="137160" y="0"/>
            <a:ext cx="10995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Combinação de Métodos Mistos: </a:t>
            </a:r>
            <a:r>
              <a:rPr lang="pt-BR" sz="2400" dirty="0">
                <a:ea typeface="Tahoma" panose="020B0604030504040204" pitchFamily="34" charset="0"/>
                <a:cs typeface="Tahoma" panose="020B0604030504040204" pitchFamily="34" charset="0"/>
              </a:rPr>
              <a:t>Complementa, Integra, Explica Resultados ...</a:t>
            </a:r>
          </a:p>
        </p:txBody>
      </p:sp>
    </p:spTree>
    <p:extLst>
      <p:ext uri="{BB962C8B-B14F-4D97-AF65-F5344CB8AC3E}">
        <p14:creationId xmlns:p14="http://schemas.microsoft.com/office/powerpoint/2010/main" val="190714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F461C02-797C-402D-9C7A-1698EEAC147B}"/>
              </a:ext>
            </a:extLst>
          </p:cNvPr>
          <p:cNvSpPr/>
          <p:nvPr/>
        </p:nvSpPr>
        <p:spPr>
          <a:xfrm>
            <a:off x="354330" y="1939916"/>
            <a:ext cx="541782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PLANEJAMENTO do Corpus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75F200E-CC6E-0AF6-77EF-94DCCDA5F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/>
          <a:stretch/>
        </p:blipFill>
        <p:spPr>
          <a:xfrm>
            <a:off x="9358213" y="154484"/>
            <a:ext cx="2493491" cy="103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5823A41-2E31-0EBD-59D4-9CFA29528755}"/>
              </a:ext>
            </a:extLst>
          </p:cNvPr>
          <p:cNvSpPr/>
          <p:nvPr/>
        </p:nvSpPr>
        <p:spPr>
          <a:xfrm>
            <a:off x="0" y="154484"/>
            <a:ext cx="8700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 que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CONSIDERAMOS RELEVANTE </a:t>
            </a:r>
            <a:r>
              <a:rPr lang="pt-B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para análise de dados Qualitativos?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6FDB72-0332-3CA5-D059-A9190B3C3D64}"/>
              </a:ext>
            </a:extLst>
          </p:cNvPr>
          <p:cNvSpPr txBox="1"/>
          <p:nvPr/>
        </p:nvSpPr>
        <p:spPr>
          <a:xfrm>
            <a:off x="354330" y="2598003"/>
            <a:ext cx="10709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palavra </a:t>
            </a:r>
            <a:r>
              <a:rPr lang="pt-BR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corpus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é de origem latina, e significa corpo; no contexto acadêmico, </a:t>
            </a:r>
            <a:r>
              <a:rPr lang="pt-BR" sz="2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corpus </a:t>
            </a:r>
            <a:r>
              <a:rPr lang="pt-BR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o conjunto de documentos sobre determinado tema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6377354-3DA1-2318-017B-A876851AC28C}"/>
              </a:ext>
            </a:extLst>
          </p:cNvPr>
          <p:cNvSpPr txBox="1"/>
          <p:nvPr/>
        </p:nvSpPr>
        <p:spPr>
          <a:xfrm>
            <a:off x="3364230" y="3767881"/>
            <a:ext cx="8248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"recortar as teorias que permitam a ele, demonstrar as questões que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envolvem tema </a:t>
            </a:r>
            <a:r>
              <a:rPr lang="pt-BR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problema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 suas possibilidades de solução.”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9D826F7-955B-5C9F-3B57-62975BAA5CA5}"/>
              </a:ext>
            </a:extLst>
          </p:cNvPr>
          <p:cNvSpPr txBox="1"/>
          <p:nvPr/>
        </p:nvSpPr>
        <p:spPr>
          <a:xfrm>
            <a:off x="5709285" y="4968210"/>
            <a:ext cx="61264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BAUER, Martin W.; AARTS, </a:t>
            </a:r>
            <a:r>
              <a:rPr lang="pt-BR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</a:t>
            </a:r>
            <a:r>
              <a:rPr lang="pt-BR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pt-BR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construção do corpus: um princípio para a coleta de dados qualitativos</a:t>
            </a:r>
            <a:r>
              <a:rPr lang="pt-BR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[In]: BAUER, </a:t>
            </a:r>
            <a:r>
              <a:rPr lang="pt-BR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martin</a:t>
            </a:r>
            <a:r>
              <a:rPr lang="pt-BR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GASKELL, George (org.). </a:t>
            </a:r>
            <a:r>
              <a:rPr lang="pt-BR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Pesquisa qualitativa com texto, imagem e som</a:t>
            </a:r>
            <a:r>
              <a:rPr lang="pt-BR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Petrópolis: Vozes, 2002.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0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F461C02-797C-402D-9C7A-1698EEAC147B}"/>
              </a:ext>
            </a:extLst>
          </p:cNvPr>
          <p:cNvSpPr/>
          <p:nvPr/>
        </p:nvSpPr>
        <p:spPr>
          <a:xfrm>
            <a:off x="194310" y="378402"/>
            <a:ext cx="346329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2075" lvl="1"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Organização das Fontes e Coleta</a:t>
            </a:r>
          </a:p>
          <a:p>
            <a:pPr lvl="1"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Dos Dados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75F200E-CC6E-0AF6-77EF-94DCCDA5F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/>
          <a:stretch/>
        </p:blipFill>
        <p:spPr>
          <a:xfrm>
            <a:off x="9997088" y="177345"/>
            <a:ext cx="2000602" cy="828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omposição do corpus de pesquisa. Fonte: Elaborado pelos autores (2016). ">
            <a:extLst>
              <a:ext uri="{FF2B5EF4-FFF2-40B4-BE49-F238E27FC236}">
                <a16:creationId xmlns:a16="http://schemas.microsoft.com/office/drawing/2014/main" id="{735418B1-7486-F338-0041-3A71437C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32" y="0"/>
            <a:ext cx="61464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EA017B5-C843-FB1A-6BD4-5D089756402E}"/>
              </a:ext>
            </a:extLst>
          </p:cNvPr>
          <p:cNvSpPr txBox="1"/>
          <p:nvPr/>
        </p:nvSpPr>
        <p:spPr>
          <a:xfrm>
            <a:off x="194310" y="6445248"/>
            <a:ext cx="5901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https://www.unifucamp.edu.br/wp-content/uploads/2021/12/LIVRO-16-Met-Tec-e-Estrat-de-Pesquisa-est-introd-2.pdf</a:t>
            </a:r>
          </a:p>
        </p:txBody>
      </p:sp>
    </p:spTree>
    <p:extLst>
      <p:ext uri="{BB962C8B-B14F-4D97-AF65-F5344CB8AC3E}">
        <p14:creationId xmlns:p14="http://schemas.microsoft.com/office/powerpoint/2010/main" val="68346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75F200E-CC6E-0AF6-77EF-94DCCDA5F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/>
          <a:stretch/>
        </p:blipFill>
        <p:spPr>
          <a:xfrm>
            <a:off x="9607484" y="42912"/>
            <a:ext cx="2298766" cy="951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C08CFF1-D45A-2BAB-23A8-4D447E905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40" y="1811561"/>
            <a:ext cx="10821139" cy="479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683DF49-A830-90E1-1918-5813D8F87E2C}"/>
              </a:ext>
            </a:extLst>
          </p:cNvPr>
          <p:cNvSpPr/>
          <p:nvPr/>
        </p:nvSpPr>
        <p:spPr>
          <a:xfrm>
            <a:off x="502180" y="256216"/>
            <a:ext cx="7086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Escolha da Codificação os Dados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1252FCE-BC8B-D2FE-3087-5C2882EE53C1}"/>
              </a:ext>
            </a:extLst>
          </p:cNvPr>
          <p:cNvSpPr txBox="1"/>
          <p:nvPr/>
        </p:nvSpPr>
        <p:spPr>
          <a:xfrm>
            <a:off x="502180" y="6612162"/>
            <a:ext cx="60979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https://www3.unicentro.br/wp-content/uploads/sites/22/2017/11/Minicurso-LMQQA-2017-M4.pdf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E0EB60F-24BA-9FB2-E6D3-8A70247B9F3E}"/>
              </a:ext>
            </a:extLst>
          </p:cNvPr>
          <p:cNvSpPr txBox="1"/>
          <p:nvPr/>
        </p:nvSpPr>
        <p:spPr>
          <a:xfrm>
            <a:off x="3551132" y="2284214"/>
            <a:ext cx="4551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FF0000"/>
                </a:solidFill>
                <a:effectLst/>
                <a:latin typeface="Google Sans"/>
              </a:rPr>
              <a:t>(variável central e de integração das categoria)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A32238-BF1A-1464-BB6B-9DBB43D29505}"/>
              </a:ext>
            </a:extLst>
          </p:cNvPr>
          <p:cNvSpPr txBox="1"/>
          <p:nvPr/>
        </p:nvSpPr>
        <p:spPr>
          <a:xfrm>
            <a:off x="357029" y="1005263"/>
            <a:ext cx="10081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</a:rPr>
              <a:t>O</a:t>
            </a:r>
            <a:r>
              <a:rPr lang="pt-BR" b="0" i="0" dirty="0">
                <a:effectLst/>
                <a:latin typeface="Arial" panose="020B0604020202020204" pitchFamily="34" charset="0"/>
              </a:rPr>
              <a:t>s </a:t>
            </a:r>
            <a:r>
              <a:rPr lang="pt-B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dados brutos </a:t>
            </a:r>
            <a:r>
              <a:rPr lang="pt-BR" b="0" i="0" dirty="0">
                <a:effectLst/>
                <a:latin typeface="Arial" panose="020B0604020202020204" pitchFamily="34" charset="0"/>
              </a:rPr>
              <a:t>são transformados </a:t>
            </a:r>
            <a:r>
              <a:rPr lang="pt-B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sistematicamente e agregados em unidades</a:t>
            </a:r>
            <a:r>
              <a:rPr lang="pt-BR" b="0" i="0" dirty="0">
                <a:effectLst/>
                <a:latin typeface="Arial" panose="020B0604020202020204" pitchFamily="34" charset="0"/>
              </a:rPr>
              <a:t>, as quais permitem uma </a:t>
            </a:r>
            <a:r>
              <a:rPr lang="pt-B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descrição</a:t>
            </a:r>
            <a:r>
              <a:rPr lang="pt-BR" b="0" i="0" dirty="0">
                <a:effectLst/>
                <a:latin typeface="Arial" panose="020B0604020202020204" pitchFamily="34" charset="0"/>
              </a:rPr>
              <a:t> exata das </a:t>
            </a:r>
            <a:r>
              <a:rPr lang="pt-B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características</a:t>
            </a:r>
            <a:r>
              <a:rPr lang="pt-BR" b="0" i="0" dirty="0">
                <a:effectLst/>
                <a:latin typeface="Arial" panose="020B0604020202020204" pitchFamily="34" charset="0"/>
              </a:rPr>
              <a:t> pertinentes do conteúdo.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1764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6265</TotalTime>
  <Words>1017</Words>
  <Application>Microsoft Office PowerPoint</Application>
  <PresentationFormat>Widescreen</PresentationFormat>
  <Paragraphs>139</Paragraphs>
  <Slides>24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Arial</vt:lpstr>
      <vt:lpstr>Cabin</vt:lpstr>
      <vt:lpstr>Calibri</vt:lpstr>
      <vt:lpstr>Calibri Light</vt:lpstr>
      <vt:lpstr>Google Sans</vt:lpstr>
      <vt:lpstr>Tahoma</vt:lpstr>
      <vt:lpstr>Times New Roman</vt:lpstr>
      <vt:lpstr>Wingdings</vt:lpstr>
      <vt:lpstr>Wingdings 3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Lúcia</dc:creator>
  <cp:lastModifiedBy>RAFAELA AYUMI TAVARES DA SILVA</cp:lastModifiedBy>
  <cp:revision>516</cp:revision>
  <dcterms:created xsi:type="dcterms:W3CDTF">2020-04-15T16:08:59Z</dcterms:created>
  <dcterms:modified xsi:type="dcterms:W3CDTF">2023-09-13T13:32:54Z</dcterms:modified>
</cp:coreProperties>
</file>