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28803600" cy="43205400"/>
  <p:notesSz cx="6797675" cy="9926638"/>
  <p:defaultTextStyle>
    <a:defPPr>
      <a:defRPr lang="pt-BR"/>
    </a:defPPr>
    <a:lvl1pPr algn="l" defTabSz="431800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+mn-cs"/>
      </a:defRPr>
    </a:lvl1pPr>
    <a:lvl2pPr marL="2159000" indent="-1625600" algn="l" defTabSz="431800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+mn-cs"/>
      </a:defRPr>
    </a:lvl2pPr>
    <a:lvl3pPr marL="4318000" indent="-3251200" algn="l" defTabSz="431800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+mn-cs"/>
      </a:defRPr>
    </a:lvl3pPr>
    <a:lvl4pPr marL="6478588" indent="-4878388" algn="l" defTabSz="431800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+mn-cs"/>
      </a:defRPr>
    </a:lvl4pPr>
    <a:lvl5pPr marL="8637588" indent="-6503988" algn="l" defTabSz="431800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8">
          <p15:clr>
            <a:srgbClr val="A4A3A4"/>
          </p15:clr>
        </p15:guide>
        <p15:guide id="2" pos="10206">
          <p15:clr>
            <a:srgbClr val="A4A3A4"/>
          </p15:clr>
        </p15:guide>
        <p15:guide id="3" pos="90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E0C1FF"/>
    <a:srgbClr val="E9ABFF"/>
    <a:srgbClr val="CE43FF"/>
    <a:srgbClr val="333399"/>
    <a:srgbClr val="F8F8F8"/>
    <a:srgbClr val="00CC00"/>
    <a:srgbClr val="83A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1" autoAdjust="0"/>
    <p:restoredTop sz="95262" autoAdjust="0"/>
  </p:normalViewPr>
  <p:slideViewPr>
    <p:cSldViewPr showGuides="1">
      <p:cViewPr>
        <p:scale>
          <a:sx n="33" d="100"/>
          <a:sy n="33" d="100"/>
        </p:scale>
        <p:origin x="917" y="-5237"/>
      </p:cViewPr>
      <p:guideLst>
        <p:guide orient="horz" pos="13608"/>
        <p:guide pos="10206"/>
        <p:guide pos="90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862" cy="497333"/>
          </a:xfrm>
          <a:prstGeom prst="rect">
            <a:avLst/>
          </a:prstGeom>
        </p:spPr>
        <p:txBody>
          <a:bodyPr vert="horz" lIns="92131" tIns="46065" rIns="92131" bIns="46065" rtlCol="0"/>
          <a:lstStyle>
            <a:lvl1pPr algn="l" defTabSz="373130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92131" tIns="46065" rIns="92131" bIns="46065" rtlCol="0"/>
          <a:lstStyle>
            <a:lvl1pPr algn="r" defTabSz="373130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BEA0FDD-1D77-4BC7-A018-4C481896D941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57413" y="744538"/>
            <a:ext cx="24828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1" tIns="46065" rIns="92131" bIns="46065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64" y="4716193"/>
            <a:ext cx="5438748" cy="4466756"/>
          </a:xfrm>
          <a:prstGeom prst="rect">
            <a:avLst/>
          </a:prstGeom>
        </p:spPr>
        <p:txBody>
          <a:bodyPr vert="horz" lIns="92131" tIns="46065" rIns="92131" bIns="46065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7766"/>
            <a:ext cx="2945862" cy="497332"/>
          </a:xfrm>
          <a:prstGeom prst="rect">
            <a:avLst/>
          </a:prstGeom>
        </p:spPr>
        <p:txBody>
          <a:bodyPr vert="horz" lIns="92131" tIns="46065" rIns="92131" bIns="46065" rtlCol="0" anchor="b"/>
          <a:lstStyle>
            <a:lvl1pPr algn="l" defTabSz="373130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294" y="9427766"/>
            <a:ext cx="2945862" cy="497332"/>
          </a:xfrm>
          <a:prstGeom prst="rect">
            <a:avLst/>
          </a:prstGeom>
        </p:spPr>
        <p:txBody>
          <a:bodyPr vert="horz" lIns="92131" tIns="46065" rIns="92131" bIns="46065" rtlCol="0" anchor="b"/>
          <a:lstStyle>
            <a:lvl1pPr algn="r" defTabSz="373130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737821C-FF6F-4599-8D8A-90B54050F4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8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1800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59000" algn="l" defTabSz="431800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18000" algn="l" defTabSz="431800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478588" algn="l" defTabSz="431800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637588" algn="l" defTabSz="431800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799576" algn="l" defTabSz="431983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2959490" algn="l" defTabSz="431983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119405" algn="l" defTabSz="431983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279321" algn="l" defTabSz="431983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57413" y="744538"/>
            <a:ext cx="248285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100" name="Espaço Reservado para Número de Slide 3"/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131" tIns="46065" rIns="92131" bIns="46065" anchor="b"/>
          <a:lstStyle/>
          <a:p>
            <a:pPr algn="r" defTabSz="4166015">
              <a:defRPr/>
            </a:pPr>
            <a:fld id="{A9A40642-3815-4099-BCF3-2C3C4A991568}" type="slidenum">
              <a:rPr lang="pt-BR" sz="1300">
                <a:latin typeface="+mn-lt"/>
              </a:rPr>
              <a:pPr algn="r" defTabSz="4166015">
                <a:defRPr/>
              </a:pPr>
              <a:t>1</a:t>
            </a:fld>
            <a:endParaRPr lang="pt-BR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41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60272" y="13421681"/>
            <a:ext cx="24483060" cy="926115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20543" y="24483062"/>
            <a:ext cx="20162520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5913-C17C-46C1-BA29-63B6824D646A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50B62-4E5D-44AF-8122-8B13DEDB8F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796F-8532-473C-9482-48C27AA5AEB0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2A71-C0FE-48BF-ADC8-E3B522F7BD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0882611" y="1730224"/>
            <a:ext cx="6480811" cy="3686460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440181" y="1730224"/>
            <a:ext cx="18962371" cy="3686460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ACCB4-AC9D-4BD2-BB14-26EB7EA16AD5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7C634-1D56-4565-8587-C8A90DC24B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78DC5-F6F1-4C80-AE03-726D46881219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8EF76-30DF-414F-9AAB-30348DD2FB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5288" y="27763473"/>
            <a:ext cx="24483060" cy="8581072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75288" y="18312295"/>
            <a:ext cx="24483060" cy="9451178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59916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1983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47974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6396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9957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95949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119405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279321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11FEF-02E9-46E5-926F-F0EC56B6AA5C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91ED-93A6-4F70-B44F-AB7DBB5ADA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40182" y="10081264"/>
            <a:ext cx="12721589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4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4641830" y="10081264"/>
            <a:ext cx="12721589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4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56E5-FDA4-4977-8DEF-AC527710B9FF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41B7-24BF-4092-85E6-DBDF2A8480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0180" y="9671212"/>
            <a:ext cx="12726592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59916" indent="0">
              <a:buNone/>
              <a:defRPr sz="9400" b="1"/>
            </a:lvl2pPr>
            <a:lvl3pPr marL="4319830" indent="0">
              <a:buNone/>
              <a:defRPr sz="8500" b="1"/>
            </a:lvl3pPr>
            <a:lvl4pPr marL="6479746" indent="0">
              <a:buNone/>
              <a:defRPr sz="7600" b="1"/>
            </a:lvl4pPr>
            <a:lvl5pPr marL="8639660" indent="0">
              <a:buNone/>
              <a:defRPr sz="7600" b="1"/>
            </a:lvl5pPr>
            <a:lvl6pPr marL="10799576" indent="0">
              <a:buNone/>
              <a:defRPr sz="7600" b="1"/>
            </a:lvl6pPr>
            <a:lvl7pPr marL="12959490" indent="0">
              <a:buNone/>
              <a:defRPr sz="7600" b="1"/>
            </a:lvl7pPr>
            <a:lvl8pPr marL="15119405" indent="0">
              <a:buNone/>
              <a:defRPr sz="7600" b="1"/>
            </a:lvl8pPr>
            <a:lvl9pPr marL="17279321" indent="0">
              <a:buNone/>
              <a:defRPr sz="7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440180" y="13701712"/>
            <a:ext cx="12726592" cy="24893114"/>
          </a:xfrm>
        </p:spPr>
        <p:txBody>
          <a:bodyPr/>
          <a:lstStyle>
            <a:lvl1pPr>
              <a:defRPr sz="11300"/>
            </a:lvl1pPr>
            <a:lvl2pPr>
              <a:defRPr sz="94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4631831" y="9671212"/>
            <a:ext cx="12731591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59916" indent="0">
              <a:buNone/>
              <a:defRPr sz="9400" b="1"/>
            </a:lvl2pPr>
            <a:lvl3pPr marL="4319830" indent="0">
              <a:buNone/>
              <a:defRPr sz="8500" b="1"/>
            </a:lvl3pPr>
            <a:lvl4pPr marL="6479746" indent="0">
              <a:buNone/>
              <a:defRPr sz="7600" b="1"/>
            </a:lvl4pPr>
            <a:lvl5pPr marL="8639660" indent="0">
              <a:buNone/>
              <a:defRPr sz="7600" b="1"/>
            </a:lvl5pPr>
            <a:lvl6pPr marL="10799576" indent="0">
              <a:buNone/>
              <a:defRPr sz="7600" b="1"/>
            </a:lvl6pPr>
            <a:lvl7pPr marL="12959490" indent="0">
              <a:buNone/>
              <a:defRPr sz="7600" b="1"/>
            </a:lvl7pPr>
            <a:lvl8pPr marL="15119405" indent="0">
              <a:buNone/>
              <a:defRPr sz="7600" b="1"/>
            </a:lvl8pPr>
            <a:lvl9pPr marL="17279321" indent="0">
              <a:buNone/>
              <a:defRPr sz="7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4631831" y="13701712"/>
            <a:ext cx="12731591" cy="24893114"/>
          </a:xfrm>
        </p:spPr>
        <p:txBody>
          <a:bodyPr/>
          <a:lstStyle>
            <a:lvl1pPr>
              <a:defRPr sz="11300"/>
            </a:lvl1pPr>
            <a:lvl2pPr>
              <a:defRPr sz="94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5914E-9595-4198-BBC3-28BF1AB9819D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86F4-6661-4D77-8ABE-BBBADAD775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BF42-F6FE-4B07-8524-B3B4FF9728AD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09D0-B094-47F7-91F3-F83A4F83D7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694C0-2081-4907-A124-B19156056987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E48C3-1905-4FB2-9142-2512BCE191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83" y="1720218"/>
            <a:ext cx="9476187" cy="7320915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61410" y="1720218"/>
            <a:ext cx="16102012" cy="36874612"/>
          </a:xfrm>
        </p:spPr>
        <p:txBody>
          <a:bodyPr/>
          <a:lstStyle>
            <a:lvl1pPr>
              <a:defRPr sz="15200"/>
            </a:lvl1pPr>
            <a:lvl2pPr>
              <a:defRPr sz="13200"/>
            </a:lvl2pPr>
            <a:lvl3pPr>
              <a:defRPr sz="113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440183" y="9041135"/>
            <a:ext cx="9476187" cy="29553697"/>
          </a:xfrm>
        </p:spPr>
        <p:txBody>
          <a:bodyPr/>
          <a:lstStyle>
            <a:lvl1pPr marL="0" indent="0">
              <a:buNone/>
              <a:defRPr sz="6600"/>
            </a:lvl1pPr>
            <a:lvl2pPr marL="2159916" indent="0">
              <a:buNone/>
              <a:defRPr sz="5700"/>
            </a:lvl2pPr>
            <a:lvl3pPr marL="4319830" indent="0">
              <a:buNone/>
              <a:defRPr sz="4800"/>
            </a:lvl3pPr>
            <a:lvl4pPr marL="6479746" indent="0">
              <a:buNone/>
              <a:defRPr sz="4200"/>
            </a:lvl4pPr>
            <a:lvl5pPr marL="8639660" indent="0">
              <a:buNone/>
              <a:defRPr sz="4200"/>
            </a:lvl5pPr>
            <a:lvl6pPr marL="10799576" indent="0">
              <a:buNone/>
              <a:defRPr sz="4200"/>
            </a:lvl6pPr>
            <a:lvl7pPr marL="12959490" indent="0">
              <a:buNone/>
              <a:defRPr sz="4200"/>
            </a:lvl7pPr>
            <a:lvl8pPr marL="15119405" indent="0">
              <a:buNone/>
              <a:defRPr sz="4200"/>
            </a:lvl8pPr>
            <a:lvl9pPr marL="17279321" indent="0">
              <a:buNone/>
              <a:defRPr sz="42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0E88-D997-4AFE-877A-E15734C8A8B9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18FF-21DF-4B5C-987C-2827910FF4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5708" y="30243781"/>
            <a:ext cx="17282160" cy="3570449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645708" y="3860483"/>
            <a:ext cx="17282160" cy="25923240"/>
          </a:xfrm>
        </p:spPr>
        <p:txBody>
          <a:bodyPr rtlCol="0">
            <a:normAutofit/>
          </a:bodyPr>
          <a:lstStyle>
            <a:lvl1pPr marL="0" indent="0">
              <a:buNone/>
              <a:defRPr sz="15200"/>
            </a:lvl1pPr>
            <a:lvl2pPr marL="2159916" indent="0">
              <a:buNone/>
              <a:defRPr sz="13200"/>
            </a:lvl2pPr>
            <a:lvl3pPr marL="4319830" indent="0">
              <a:buNone/>
              <a:defRPr sz="11300"/>
            </a:lvl3pPr>
            <a:lvl4pPr marL="6479746" indent="0">
              <a:buNone/>
              <a:defRPr sz="9400"/>
            </a:lvl4pPr>
            <a:lvl5pPr marL="8639660" indent="0">
              <a:buNone/>
              <a:defRPr sz="9400"/>
            </a:lvl5pPr>
            <a:lvl6pPr marL="10799576" indent="0">
              <a:buNone/>
              <a:defRPr sz="9400"/>
            </a:lvl6pPr>
            <a:lvl7pPr marL="12959490" indent="0">
              <a:buNone/>
              <a:defRPr sz="9400"/>
            </a:lvl7pPr>
            <a:lvl8pPr marL="15119405" indent="0">
              <a:buNone/>
              <a:defRPr sz="9400"/>
            </a:lvl8pPr>
            <a:lvl9pPr marL="17279321" indent="0">
              <a:buNone/>
              <a:defRPr sz="94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645708" y="33814230"/>
            <a:ext cx="17282160" cy="5070631"/>
          </a:xfrm>
        </p:spPr>
        <p:txBody>
          <a:bodyPr/>
          <a:lstStyle>
            <a:lvl1pPr marL="0" indent="0">
              <a:buNone/>
              <a:defRPr sz="6600"/>
            </a:lvl1pPr>
            <a:lvl2pPr marL="2159916" indent="0">
              <a:buNone/>
              <a:defRPr sz="5700"/>
            </a:lvl2pPr>
            <a:lvl3pPr marL="4319830" indent="0">
              <a:buNone/>
              <a:defRPr sz="4800"/>
            </a:lvl3pPr>
            <a:lvl4pPr marL="6479746" indent="0">
              <a:buNone/>
              <a:defRPr sz="4200"/>
            </a:lvl4pPr>
            <a:lvl5pPr marL="8639660" indent="0">
              <a:buNone/>
              <a:defRPr sz="4200"/>
            </a:lvl5pPr>
            <a:lvl6pPr marL="10799576" indent="0">
              <a:buNone/>
              <a:defRPr sz="4200"/>
            </a:lvl6pPr>
            <a:lvl7pPr marL="12959490" indent="0">
              <a:buNone/>
              <a:defRPr sz="4200"/>
            </a:lvl7pPr>
            <a:lvl8pPr marL="15119405" indent="0">
              <a:buNone/>
              <a:defRPr sz="4200"/>
            </a:lvl8pPr>
            <a:lvl9pPr marL="17279321" indent="0">
              <a:buNone/>
              <a:defRPr sz="42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AD201-2143-4BAF-9334-254EE8C18600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E9E8-EBD4-4D22-A414-0D2AD767AB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1440745" y="1730375"/>
            <a:ext cx="25922111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1983" tIns="215991" rIns="431983" bIns="2159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1440745" y="10080625"/>
            <a:ext cx="25922111" cy="285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1983" tIns="215991" rIns="431983" bIns="2159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40745" y="40044689"/>
            <a:ext cx="6719711" cy="2300287"/>
          </a:xfrm>
          <a:prstGeom prst="rect">
            <a:avLst/>
          </a:prstGeom>
        </p:spPr>
        <p:txBody>
          <a:bodyPr vert="horz" wrap="square" lIns="431983" tIns="215991" rIns="431983" bIns="215991" numCol="1" anchor="ctr" anchorCtr="0" compatLnSpc="1">
            <a:prstTxWarp prst="textNoShape">
              <a:avLst/>
            </a:prstTxWarp>
          </a:bodyPr>
          <a:lstStyle>
            <a:lvl1pPr>
              <a:defRPr sz="5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9A88239-A5D7-4307-BB7E-34F9D4B893A9}" type="datetimeFigureOut">
              <a:rPr lang="pt-BR"/>
              <a:pPr>
                <a:defRPr/>
              </a:pPr>
              <a:t>03/06/2018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9841089" y="40044689"/>
            <a:ext cx="9121422" cy="2300287"/>
          </a:xfrm>
          <a:prstGeom prst="rect">
            <a:avLst/>
          </a:prstGeom>
        </p:spPr>
        <p:txBody>
          <a:bodyPr vert="horz" wrap="square" lIns="431983" tIns="215991" rIns="431983" bIns="215991" numCol="1" anchor="ctr" anchorCtr="0" compatLnSpc="1">
            <a:prstTxWarp prst="textNoShape">
              <a:avLst/>
            </a:prstTxWarp>
          </a:bodyPr>
          <a:lstStyle>
            <a:lvl1pPr algn="ctr">
              <a:defRPr sz="5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20643145" y="40044689"/>
            <a:ext cx="6719711" cy="2300287"/>
          </a:xfrm>
          <a:prstGeom prst="rect">
            <a:avLst/>
          </a:prstGeom>
        </p:spPr>
        <p:txBody>
          <a:bodyPr vert="horz" wrap="square" lIns="431983" tIns="215991" rIns="431983" bIns="215991" numCol="1" anchor="ctr" anchorCtr="0" compatLnSpc="1">
            <a:prstTxWarp prst="textNoShape">
              <a:avLst/>
            </a:prstTxWarp>
          </a:bodyPr>
          <a:lstStyle>
            <a:lvl1pPr algn="r">
              <a:defRPr sz="5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0480539-2C9B-4180-900F-B69B5FC4F7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18000" rtl="0" eaLnBrk="0" fontAlgn="base" hangingPunct="0">
        <a:spcBef>
          <a:spcPct val="0"/>
        </a:spcBef>
        <a:spcAft>
          <a:spcPct val="0"/>
        </a:spcAft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18000" rtl="0" eaLnBrk="0" fontAlgn="base" hangingPunct="0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2pPr>
      <a:lvl3pPr algn="ctr" defTabSz="4318000" rtl="0" eaLnBrk="0" fontAlgn="base" hangingPunct="0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3pPr>
      <a:lvl4pPr algn="ctr" defTabSz="4318000" rtl="0" eaLnBrk="0" fontAlgn="base" hangingPunct="0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4pPr>
      <a:lvl5pPr algn="ctr" defTabSz="4318000" rtl="0" eaLnBrk="0" fontAlgn="base" hangingPunct="0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5pPr>
      <a:lvl6pPr marL="533312" algn="ctr" defTabSz="4318350" rtl="0" fontAlgn="base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6pPr>
      <a:lvl7pPr marL="1066625" algn="ctr" defTabSz="4318350" rtl="0" fontAlgn="base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7pPr>
      <a:lvl8pPr marL="1599937" algn="ctr" defTabSz="4318350" rtl="0" fontAlgn="base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8pPr>
      <a:lvl9pPr marL="2133249" algn="ctr" defTabSz="4318350" rtl="0" fontAlgn="base">
        <a:spcBef>
          <a:spcPct val="0"/>
        </a:spcBef>
        <a:spcAft>
          <a:spcPct val="0"/>
        </a:spcAft>
        <a:defRPr sz="20800">
          <a:solidFill>
            <a:schemeClr val="tx1"/>
          </a:solidFill>
          <a:latin typeface="Calibri" pitchFamily="34" charset="0"/>
        </a:defRPr>
      </a:lvl9pPr>
    </p:titleStyle>
    <p:bodyStyle>
      <a:lvl1pPr marL="1617663" indent="-1617663" algn="l" defTabSz="4318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200" kern="1200">
          <a:solidFill>
            <a:schemeClr val="tx1"/>
          </a:solidFill>
          <a:latin typeface="+mn-lt"/>
          <a:ea typeface="+mn-ea"/>
          <a:cs typeface="+mn-cs"/>
        </a:defRPr>
      </a:lvl1pPr>
      <a:lvl2pPr marL="3508375" indent="-1349375" algn="l" defTabSz="43180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088" indent="-1079500" algn="l" defTabSz="4318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58088" indent="-1079500" algn="l" defTabSz="43180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717088" indent="-1079500" algn="l" defTabSz="43180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879533" indent="-1079958" algn="l" defTabSz="4319830" rtl="0" eaLnBrk="1" latinLnBrk="0" hangingPunct="1">
        <a:spcBef>
          <a:spcPct val="20000"/>
        </a:spcBef>
        <a:buFont typeface="Arial" pitchFamily="34" charset="0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4039449" indent="-1079958" algn="l" defTabSz="4319830" rtl="0" eaLnBrk="1" latinLnBrk="0" hangingPunct="1">
        <a:spcBef>
          <a:spcPct val="20000"/>
        </a:spcBef>
        <a:buFont typeface="Arial" pitchFamily="34" charset="0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199363" indent="-1079958" algn="l" defTabSz="4319830" rtl="0" eaLnBrk="1" latinLnBrk="0" hangingPunct="1">
        <a:spcBef>
          <a:spcPct val="20000"/>
        </a:spcBef>
        <a:buFont typeface="Arial" pitchFamily="34" charset="0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359279" indent="-1079958" algn="l" defTabSz="4319830" rtl="0" eaLnBrk="1" latinLnBrk="0" hangingPunct="1">
        <a:spcBef>
          <a:spcPct val="20000"/>
        </a:spcBef>
        <a:buFont typeface="Arial" pitchFamily="34" charset="0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916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19830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79746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39660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576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59490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19405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79321" algn="l" defTabSz="431983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621273" y="12787989"/>
            <a:ext cx="27519489" cy="306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662" tIns="53331" rIns="106662" bIns="53331"/>
          <a:lstStyle/>
          <a:p>
            <a:pPr algn="ctr" defTabSz="1065213"/>
            <a:endParaRPr lang="pt-BR" sz="15000"/>
          </a:p>
        </p:txBody>
      </p:sp>
      <p:sp>
        <p:nvSpPr>
          <p:cNvPr id="14" name="CaixaDeTexto 13"/>
          <p:cNvSpPr txBox="1"/>
          <p:nvPr/>
        </p:nvSpPr>
        <p:spPr bwMode="auto">
          <a:xfrm>
            <a:off x="613850" y="23790989"/>
            <a:ext cx="27519489" cy="10878716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 anchorCtr="1"/>
          <a:lstStyle/>
          <a:p>
            <a:pPr algn="ctr" defTabSz="1066625">
              <a:defRPr/>
            </a:pPr>
            <a:r>
              <a:rPr lang="pt-BR" sz="5000" b="1" dirty="0"/>
              <a:t>Resultados e Discussão</a:t>
            </a: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 bwMode="auto">
          <a:xfrm>
            <a:off x="614266" y="11017524"/>
            <a:ext cx="27519489" cy="5112023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 anchorCtr="1"/>
          <a:lstStyle/>
          <a:p>
            <a:pPr algn="ctr" defTabSz="1066625">
              <a:defRPr/>
            </a:pPr>
            <a:r>
              <a:rPr lang="pt-BR" sz="5000" b="1" dirty="0"/>
              <a:t>Introdução</a:t>
            </a:r>
          </a:p>
          <a:p>
            <a:pPr algn="just"/>
            <a:r>
              <a:rPr lang="pt-BR" sz="4000" dirty="0"/>
              <a:t>          A Engenharia Civil está constantemente vinculada com o meio ambiente, uma vez que as atividades realizadas por ela resultam em impactos irreversíveis. Assim, cabe ao engenheiro fazer uso de tecnologias disponíveis para estudo e avaliação destes impactos, para que sejam contemplados na elaboração e execução do projeto. </a:t>
            </a:r>
          </a:p>
          <a:p>
            <a:pPr algn="just"/>
            <a:r>
              <a:rPr lang="pt-BR" sz="4000" dirty="0"/>
              <a:t>          Com isto em vista, o principal objetivo deste trabalho é, por meio de técnicas de geoprocessamento, desenvolver uma coleção de mapas que permita a análise dos impactos ambientais causados pela obra do Trecho Norte do Rodoanel Mário Covas, de maneira a realizar uma comparação entre as informações apresentadas pela empresa DERSA e as reais condições. </a:t>
            </a:r>
            <a:endParaRPr lang="pt-BR" sz="4000" b="1" dirty="0"/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 bwMode="auto">
          <a:xfrm>
            <a:off x="613850" y="17114701"/>
            <a:ext cx="27541477" cy="6381662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 anchorCtr="1"/>
          <a:lstStyle/>
          <a:p>
            <a:pPr algn="ctr" defTabSz="1066625">
              <a:defRPr/>
            </a:pPr>
            <a:r>
              <a:rPr lang="pt-BR" sz="5000" b="1" dirty="0"/>
              <a:t>Metodologia</a:t>
            </a: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 bwMode="auto">
          <a:xfrm>
            <a:off x="613850" y="34915034"/>
            <a:ext cx="27519489" cy="4535609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 anchorCtr="1"/>
          <a:lstStyle/>
          <a:p>
            <a:pPr algn="ctr" defTabSz="1066625">
              <a:defRPr/>
            </a:pPr>
            <a:r>
              <a:rPr lang="pt-BR" sz="5000" b="1" dirty="0"/>
              <a:t>Conclusão</a:t>
            </a:r>
          </a:p>
          <a:p>
            <a:pPr algn="just"/>
            <a:r>
              <a:rPr lang="pt-BR" sz="4000" dirty="0"/>
              <a:t>          As técnicas de geoprocessamento viabilizaram a manipulação e interpretação das informações necessárias para o desenvolvimento de mapas referentes aos impactos ambientais no meio biótico gerados pela obra do Rodoanel Mário Covas nos lotes 2 e 3 do Trecho Norte. Constatou-se que o Estudo de Impacto Ambiental apresentado pela DERSA (</a:t>
            </a:r>
            <a:r>
              <a:rPr lang="pt-BR" sz="4000"/>
              <a:t>2010) </a:t>
            </a:r>
            <a:r>
              <a:rPr lang="pt-BR" sz="4000" dirty="0"/>
              <a:t>para o </a:t>
            </a:r>
            <a:r>
              <a:rPr lang="pt-BR" sz="4000"/>
              <a:t>seu licenciamento </a:t>
            </a:r>
            <a:r>
              <a:rPr lang="pt-BR" sz="4000" dirty="0"/>
              <a:t>foi elaborado com base em um traçado e com características diferentes do que atualmente podem ser verificados, resultando em um baixo índice de concordância. Desta forma, os resultados apresentados no EIA não correspondem à verdadeira situação nos lotes em questão. </a:t>
            </a:r>
            <a:endParaRPr lang="pt-BR" sz="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14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 bwMode="auto">
          <a:xfrm>
            <a:off x="613850" y="16350895"/>
            <a:ext cx="27541477" cy="643293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/>
          <a:lstStyle/>
          <a:p>
            <a:pPr algn="just" defTabSz="1066625">
              <a:defRPr/>
            </a:pPr>
            <a:r>
              <a:rPr lang="pt-BR" sz="3000" b="1" dirty="0"/>
              <a:t>Palavras-chave: Estudo de Impacto Ambiental, Geotecnologias, Dados georreferenciados.</a:t>
            </a: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233" y="599928"/>
            <a:ext cx="28799367" cy="10211719"/>
            <a:chOff x="4762" y="599927"/>
            <a:chExt cx="32399288" cy="10211719"/>
          </a:xfrm>
        </p:grpSpPr>
        <p:sp>
          <p:nvSpPr>
            <p:cNvPr id="2061" name="Text Box 9"/>
            <p:cNvSpPr txBox="1">
              <a:spLocks noChangeArrowheads="1"/>
            </p:cNvSpPr>
            <p:nvPr/>
          </p:nvSpPr>
          <p:spPr bwMode="auto">
            <a:xfrm>
              <a:off x="4762" y="8857283"/>
              <a:ext cx="32399288" cy="1954363"/>
            </a:xfrm>
            <a:prstGeom prst="rect">
              <a:avLst/>
            </a:prstGeom>
            <a:solidFill>
              <a:srgbClr val="D81E04"/>
            </a:solidFill>
            <a:ln w="9525">
              <a:noFill/>
              <a:miter lim="800000"/>
              <a:headEnd/>
              <a:tailEnd/>
            </a:ln>
          </p:spPr>
          <p:txBody>
            <a:bodyPr lIns="106662" tIns="53331" rIns="106662" bIns="53331">
              <a:spAutoFit/>
            </a:bodyPr>
            <a:lstStyle/>
            <a:p>
              <a:pPr algn="ctr" defTabSz="1065213"/>
              <a:r>
                <a:rPr lang="pt-BR" sz="4000" b="1" dirty="0">
                  <a:solidFill>
                    <a:schemeClr val="bg1"/>
                  </a:solidFill>
                </a:rPr>
                <a:t>Camila Lie Miyazaki (IC) e Sergio Vicente </a:t>
              </a:r>
              <a:r>
                <a:rPr lang="pt-BR" sz="4000" b="1" dirty="0" err="1">
                  <a:solidFill>
                    <a:schemeClr val="bg1"/>
                  </a:solidFill>
                </a:rPr>
                <a:t>Denser</a:t>
              </a:r>
              <a:r>
                <a:rPr lang="pt-BR" sz="4000" b="1" dirty="0">
                  <a:solidFill>
                    <a:schemeClr val="bg1"/>
                  </a:solidFill>
                </a:rPr>
                <a:t> </a:t>
              </a:r>
              <a:r>
                <a:rPr lang="pt-BR" sz="4000" b="1" dirty="0" err="1">
                  <a:solidFill>
                    <a:schemeClr val="bg1"/>
                  </a:solidFill>
                </a:rPr>
                <a:t>Pamboukian</a:t>
              </a:r>
              <a:r>
                <a:rPr lang="pt-BR" sz="4000" b="1" dirty="0">
                  <a:solidFill>
                    <a:schemeClr val="bg1"/>
                  </a:solidFill>
                </a:rPr>
                <a:t> (Orientador)</a:t>
              </a:r>
            </a:p>
            <a:p>
              <a:pPr algn="ctr" defTabSz="1065213"/>
              <a:r>
                <a:rPr lang="pt-BR" sz="4000" b="1" dirty="0">
                  <a:solidFill>
                    <a:schemeClr val="bg1"/>
                  </a:solidFill>
                </a:rPr>
                <a:t>Universidade Presbiteriana Mackenzie – Escola de Engenharia - Curso de Engenharia Civil - São Paulo/SP</a:t>
              </a:r>
            </a:p>
            <a:p>
              <a:pPr algn="ctr" defTabSz="1065213"/>
              <a:r>
                <a:rPr lang="pt-BR" sz="4000" b="1" dirty="0">
                  <a:solidFill>
                    <a:schemeClr val="bg1"/>
                  </a:solidFill>
                </a:rPr>
                <a:t>Apoio: PIBIC Mackenzie</a:t>
              </a: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720000" y="4392787"/>
              <a:ext cx="30959425" cy="432000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/>
          </p:spPr>
          <p:txBody>
            <a:bodyPr lIns="106662" tIns="53331" rIns="106662" bIns="53331" anchor="ctr" anchorCtr="1"/>
            <a:lstStyle/>
            <a:p>
              <a:pPr algn="ctr" defTabSz="1066625">
                <a:defRPr/>
              </a:pPr>
              <a:r>
                <a:rPr lang="pt-BR" sz="7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</a:rPr>
                <a:t>ANÁLISE DOS IMPACTOS AMBIENTAIS DA OBRA DO TRECHO NORTE DO RODOANEL MÁRIO COVAS</a:t>
              </a:r>
            </a:p>
            <a:p>
              <a:pPr algn="ctr" defTabSz="1066625">
                <a:defRPr/>
              </a:pPr>
              <a:r>
                <a:rPr lang="pt-BR" sz="7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</a:rPr>
                <a:t>ATRAVÉS DE TÉCNICAS DE GEOPROCESSAMENTO E IMAGENS DE SENSORIAMENTO REMOTO</a:t>
              </a:r>
            </a:p>
          </p:txBody>
        </p:sp>
        <p:pic>
          <p:nvPicPr>
            <p:cNvPr id="8" name="Picture 9" descr="brasao_M4_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60865" y="599927"/>
              <a:ext cx="2084624" cy="305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720000" y="3672707"/>
              <a:ext cx="30959425" cy="87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6662" tIns="53331" rIns="106662" bIns="53331"/>
            <a:lstStyle/>
            <a:p>
              <a:pPr algn="just" defTabSz="1065213"/>
              <a:r>
                <a:rPr lang="pt-BR" sz="4000" b="1" dirty="0">
                  <a:latin typeface="Arial" pitchFamily="34" charset="0"/>
                  <a:cs typeface="Arial" pitchFamily="34" charset="0"/>
                </a:rPr>
                <a:t>3.01.05 – Engenharia Civil / Infraestrutura de Transportes</a:t>
              </a:r>
            </a:p>
          </p:txBody>
        </p:sp>
      </p:grp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129196"/>
              </p:ext>
            </p:extLst>
          </p:nvPr>
        </p:nvGraphicFramePr>
        <p:xfrm>
          <a:off x="1328646" y="671366"/>
          <a:ext cx="24162888" cy="286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CorelDRAW" r:id="rId5" imgW="7863840" imgH="841248" progId="">
                  <p:embed/>
                </p:oleObj>
              </mc:Choice>
              <mc:Fallback>
                <p:oleObj name="CorelDRAW" r:id="rId5" imgW="7863840" imgH="841248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646" y="671366"/>
                        <a:ext cx="24162888" cy="2863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/>
          <p:cNvSpPr txBox="1"/>
          <p:nvPr/>
        </p:nvSpPr>
        <p:spPr bwMode="auto">
          <a:xfrm>
            <a:off x="14439232" y="42218420"/>
            <a:ext cx="13694107" cy="631227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 anchor="ctr" anchorCtr="1"/>
          <a:lstStyle/>
          <a:p>
            <a:pPr algn="ctr" defTabSz="1066625">
              <a:defRPr/>
            </a:pPr>
            <a:r>
              <a:rPr lang="pt-BR" sz="2800" dirty="0"/>
              <a:t>Resumo aceito para apresentação na 70ª Reunião Anual da SBPC pela(o): UPM</a:t>
            </a: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 bwMode="auto">
          <a:xfrm>
            <a:off x="613850" y="39695972"/>
            <a:ext cx="27519489" cy="2277975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6662" tIns="53331" rIns="106662" bIns="53331"/>
          <a:lstStyle/>
          <a:p>
            <a:r>
              <a:rPr lang="pt-BR" sz="3000" b="1" dirty="0"/>
              <a:t>Referências (principais)</a:t>
            </a:r>
          </a:p>
          <a:p>
            <a:pPr defTabSz="1066625">
              <a:defRPr/>
            </a:pPr>
            <a:r>
              <a:rPr lang="pt-BR" sz="2800" dirty="0"/>
              <a:t>CONSÓRCIO JGP; PRIME. </a:t>
            </a:r>
            <a:r>
              <a:rPr lang="pt-BR" sz="2800" b="1" dirty="0"/>
              <a:t>Estudo de Impacto Ambiental do Rodoanel Norte. </a:t>
            </a:r>
            <a:r>
              <a:rPr lang="pt-BR" sz="2800" dirty="0"/>
              <a:t>Consórcio JGP e Prime engenharia. São Paulo, 2010. Disponível em: &lt;http://www.dersa.sp.gov.br/Oportunidade/</a:t>
            </a:r>
            <a:r>
              <a:rPr lang="pt-BR" sz="2800" dirty="0" err="1"/>
              <a:t>Oportunidade.aspx?id</a:t>
            </a:r>
            <a:r>
              <a:rPr lang="pt-BR" sz="2800" dirty="0"/>
              <a:t>=16&gt;. Acesso em: 7 mar. 2016. </a:t>
            </a:r>
          </a:p>
          <a:p>
            <a:r>
              <a:rPr lang="pt-BR" sz="2800" dirty="0"/>
              <a:t>EMPRESA PAULISTA DE PLANEJAMENTO METROPOLITANO S.A. (EMPLASA). </a:t>
            </a:r>
            <a:r>
              <a:rPr lang="pt-BR" sz="2800" b="1" dirty="0" err="1"/>
              <a:t>Ortofotocartas</a:t>
            </a:r>
            <a:r>
              <a:rPr lang="pt-BR" sz="2800" b="1" dirty="0"/>
              <a:t>. </a:t>
            </a:r>
            <a:r>
              <a:rPr lang="pt-BR" sz="2800" dirty="0"/>
              <a:t>São Paulo, 2010. Escala 1:25.000.</a:t>
            </a:r>
          </a:p>
          <a:p>
            <a:r>
              <a:rPr lang="pt-BR" sz="2800" dirty="0"/>
              <a:t>GOOGLE INC. </a:t>
            </a:r>
            <a:r>
              <a:rPr lang="pt-BR" sz="2800" b="1" dirty="0"/>
              <a:t>Google Maps.</a:t>
            </a:r>
            <a:r>
              <a:rPr lang="pt-BR" sz="2800" dirty="0"/>
              <a:t> Disponível em: &lt;https://www.google.com.br/</a:t>
            </a:r>
            <a:r>
              <a:rPr lang="pt-BR" sz="2800" dirty="0" err="1"/>
              <a:t>maps</a:t>
            </a:r>
            <a:r>
              <a:rPr lang="pt-BR" sz="2800" dirty="0"/>
              <a:t>/@-23.5508866,-46.6555887,4260m/data=!3m1!1e3&gt;. Acesso em: 17 ago. 2016.</a:t>
            </a: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66625">
              <a:defRPr/>
            </a:pPr>
            <a:endParaRPr lang="pt-BR" sz="3000" b="1" dirty="0">
              <a:solidFill>
                <a:srgbClr val="19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75A96797-C131-4767-B766-59E4FAD7E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95133"/>
              </p:ext>
            </p:extLst>
          </p:nvPr>
        </p:nvGraphicFramePr>
        <p:xfrm>
          <a:off x="1156257" y="25129641"/>
          <a:ext cx="14524438" cy="2471740"/>
        </p:xfrm>
        <a:graphic>
          <a:graphicData uri="http://schemas.openxmlformats.org/drawingml/2006/table">
            <a:tbl>
              <a:tblPr firstRow="1" firstCol="1" bandRow="1"/>
              <a:tblGrid>
                <a:gridCol w="3933106">
                  <a:extLst>
                    <a:ext uri="{9D8B030D-6E8A-4147-A177-3AD203B41FA5}">
                      <a16:colId xmlns:a16="http://schemas.microsoft.com/office/drawing/2014/main" val="3339563382"/>
                    </a:ext>
                  </a:extLst>
                </a:gridCol>
                <a:gridCol w="2382420">
                  <a:extLst>
                    <a:ext uri="{9D8B030D-6E8A-4147-A177-3AD203B41FA5}">
                      <a16:colId xmlns:a16="http://schemas.microsoft.com/office/drawing/2014/main" val="1461635586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477786809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303184949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Supressão Vegetal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EIA - 2010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Atualização de 2014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Cenário atual - 2016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710731"/>
                  </a:ext>
                </a:extLst>
              </a:tr>
              <a:tr h="299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39,2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43,4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39,3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530790"/>
                  </a:ext>
                </a:extLst>
              </a:tr>
              <a:tr h="299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sobre </a:t>
                      </a:r>
                      <a:r>
                        <a:rPr lang="pt-BR" sz="30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APPs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9,1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7,7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6,2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156251"/>
                  </a:ext>
                </a:extLst>
              </a:tr>
              <a:tr h="299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sobre PEC</a:t>
                      </a:r>
                      <a:endParaRPr lang="pt-BR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1,8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1,6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2,0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87651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sobre Horto Florestal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2,2 há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2,9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3,0 ha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457896"/>
                  </a:ext>
                </a:extLst>
              </a:tr>
            </a:tbl>
          </a:graphicData>
        </a:graphic>
      </p:graphicFrame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0485C0C5-8504-410E-8627-4C5658AFA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45915"/>
              </p:ext>
            </p:extLst>
          </p:nvPr>
        </p:nvGraphicFramePr>
        <p:xfrm>
          <a:off x="16390433" y="25136128"/>
          <a:ext cx="11312452" cy="1967740"/>
        </p:xfrm>
        <a:graphic>
          <a:graphicData uri="http://schemas.openxmlformats.org/drawingml/2006/table">
            <a:tbl>
              <a:tblPr firstRow="1" bandRow="1"/>
              <a:tblGrid>
                <a:gridCol w="6358055">
                  <a:extLst>
                    <a:ext uri="{9D8B030D-6E8A-4147-A177-3AD203B41FA5}">
                      <a16:colId xmlns:a16="http://schemas.microsoft.com/office/drawing/2014/main" val="3230990481"/>
                    </a:ext>
                  </a:extLst>
                </a:gridCol>
                <a:gridCol w="4954397">
                  <a:extLst>
                    <a:ext uri="{9D8B030D-6E8A-4147-A177-3AD203B41FA5}">
                      <a16:colId xmlns:a16="http://schemas.microsoft.com/office/drawing/2014/main" val="4041726639"/>
                    </a:ext>
                  </a:extLst>
                </a:gridCol>
              </a:tblGrid>
              <a:tr h="179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Comparação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Índice de conformidade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210399"/>
                  </a:ext>
                </a:extLst>
              </a:tr>
              <a:tr h="334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EIA x Atualização de 2014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48 %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60688"/>
                  </a:ext>
                </a:extLst>
              </a:tr>
              <a:tr h="334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EIA x Cenário atual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44 %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15228"/>
                  </a:ext>
                </a:extLst>
              </a:tr>
              <a:tr h="392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Atualização de 2014 x Cenário atual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73 %</a:t>
                      </a:r>
                      <a:endParaRPr lang="pt-BR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765240"/>
                  </a:ext>
                </a:extLst>
              </a:tr>
            </a:tbl>
          </a:graphicData>
        </a:graphic>
      </p:graphicFrame>
      <p:pic>
        <p:nvPicPr>
          <p:cNvPr id="34" name="Imagem 33" descr="C:\Users\CamilaLie\Documents\IC\Nova pasta\EIA_s.tif">
            <a:extLst>
              <a:ext uri="{FF2B5EF4-FFF2-40B4-BE49-F238E27FC236}">
                <a16:creationId xmlns:a16="http://schemas.microsoft.com/office/drawing/2014/main" id="{F29DD9CD-17C6-4A87-97D5-02D89764414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8724" r="2179" b="7786"/>
          <a:stretch/>
        </p:blipFill>
        <p:spPr bwMode="auto">
          <a:xfrm>
            <a:off x="969630" y="28955445"/>
            <a:ext cx="8639810" cy="5554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agem 34" descr="C:\Users\CamilaLie\Documents\IC\Nova pasta\2014_s.tif">
            <a:extLst>
              <a:ext uri="{FF2B5EF4-FFF2-40B4-BE49-F238E27FC236}">
                <a16:creationId xmlns:a16="http://schemas.microsoft.com/office/drawing/2014/main" id="{C45A2FCE-A447-40A9-AFC0-6F3FFC3245F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8501" r="2116" b="7653"/>
          <a:stretch/>
        </p:blipFill>
        <p:spPr bwMode="auto">
          <a:xfrm>
            <a:off x="9978936" y="28935760"/>
            <a:ext cx="8639810" cy="5574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m 35" descr="C:\Users\CamilaLie\Documents\IC\Nova pasta\2016_s.tif">
            <a:extLst>
              <a:ext uri="{FF2B5EF4-FFF2-40B4-BE49-F238E27FC236}">
                <a16:creationId xmlns:a16="http://schemas.microsoft.com/office/drawing/2014/main" id="{66063C3A-29F4-4A88-B22E-A639A4A4F11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8748" r="2214" b="7810"/>
          <a:stretch/>
        </p:blipFill>
        <p:spPr bwMode="auto">
          <a:xfrm>
            <a:off x="19045069" y="28915207"/>
            <a:ext cx="8639810" cy="5554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2B6AC9B-067D-44E0-AFB7-BFC12449BD13}"/>
              </a:ext>
            </a:extLst>
          </p:cNvPr>
          <p:cNvSpPr txBox="1"/>
          <p:nvPr/>
        </p:nvSpPr>
        <p:spPr bwMode="auto">
          <a:xfrm>
            <a:off x="9726594" y="28303058"/>
            <a:ext cx="8639810" cy="304569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defTabSz="1066625"/>
            <a:r>
              <a:rPr lang="pt-BR" sz="2800" b="1" dirty="0"/>
              <a:t>Mapa 2 – Locação dos impactos ambientais no meio biótico pela atualização de 2014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8C52826-9DD8-4487-B301-27CECCACDAC3}"/>
              </a:ext>
            </a:extLst>
          </p:cNvPr>
          <p:cNvSpPr txBox="1"/>
          <p:nvPr/>
        </p:nvSpPr>
        <p:spPr bwMode="auto">
          <a:xfrm>
            <a:off x="835777" y="28348022"/>
            <a:ext cx="8639810" cy="304569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defTabSz="1066625"/>
            <a:r>
              <a:rPr lang="pt-BR" sz="2800" b="1" dirty="0"/>
              <a:t>Mapa 1 – Locação dos impactos ambientais no meio biótico pelo EIA - 2010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0A0DD08-2629-4E63-A264-0172687C5C95}"/>
              </a:ext>
            </a:extLst>
          </p:cNvPr>
          <p:cNvSpPr txBox="1"/>
          <p:nvPr/>
        </p:nvSpPr>
        <p:spPr bwMode="auto">
          <a:xfrm>
            <a:off x="18899271" y="28311041"/>
            <a:ext cx="8639810" cy="304569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defTabSz="1066625"/>
            <a:r>
              <a:rPr lang="pt-BR" sz="2800" b="1" dirty="0"/>
              <a:t>Mapa 3 – Locação dos impactos ambientais no meio biótico no cenário recente - 2016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6849AE1-553B-4D56-A811-62457CAF28A0}"/>
              </a:ext>
            </a:extLst>
          </p:cNvPr>
          <p:cNvSpPr txBox="1"/>
          <p:nvPr/>
        </p:nvSpPr>
        <p:spPr bwMode="auto">
          <a:xfrm>
            <a:off x="969630" y="24593968"/>
            <a:ext cx="9707573" cy="414276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defTabSz="1066625"/>
            <a:r>
              <a:rPr lang="pt-BR" sz="2800" b="1" dirty="0"/>
              <a:t>Tabela 1 – Relação das áreas de supressão vegetal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CC3CB13-2BE5-4C2A-A286-0F3E5029FE10}"/>
              </a:ext>
            </a:extLst>
          </p:cNvPr>
          <p:cNvSpPr txBox="1"/>
          <p:nvPr/>
        </p:nvSpPr>
        <p:spPr bwMode="auto">
          <a:xfrm>
            <a:off x="15589410" y="24719723"/>
            <a:ext cx="8928992" cy="226100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defTabSz="1066625"/>
            <a:r>
              <a:rPr lang="pt-BR" sz="2800" b="1" dirty="0"/>
              <a:t>Tabela 2 – Índice de conformidade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04B7F5-C5B0-49CA-9C3D-732864161F21}"/>
              </a:ext>
            </a:extLst>
          </p:cNvPr>
          <p:cNvSpPr txBox="1"/>
          <p:nvPr/>
        </p:nvSpPr>
        <p:spPr bwMode="auto">
          <a:xfrm>
            <a:off x="5455050" y="18280819"/>
            <a:ext cx="5278912" cy="1578293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Georreferenciamento das imagens.</a:t>
            </a:r>
            <a:endParaRPr lang="pt-BR" sz="4000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76B7CE6-C8B1-4CE4-9C39-5993AE9F04B2}"/>
              </a:ext>
            </a:extLst>
          </p:cNvPr>
          <p:cNvSpPr txBox="1"/>
          <p:nvPr/>
        </p:nvSpPr>
        <p:spPr bwMode="auto">
          <a:xfrm>
            <a:off x="11703994" y="17936652"/>
            <a:ext cx="8389742" cy="2255652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Delimitação das áreas de interesse por meio de </a:t>
            </a:r>
            <a:r>
              <a:rPr lang="pt-BR" sz="4000" i="1" dirty="0" err="1"/>
              <a:t>shapefiles</a:t>
            </a:r>
            <a:r>
              <a:rPr lang="pt-BR" sz="4000" i="1" dirty="0"/>
              <a:t> </a:t>
            </a:r>
            <a:r>
              <a:rPr lang="pt-BR" sz="4000" dirty="0"/>
              <a:t>obtidos nas páginas do IBGE e do </a:t>
            </a:r>
            <a:r>
              <a:rPr lang="pt-BR" sz="4000" dirty="0" err="1"/>
              <a:t>GeoSampa</a:t>
            </a:r>
            <a:r>
              <a:rPr lang="pt-BR" sz="4000" dirty="0"/>
              <a:t>.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D98E8C4-35C3-4DCA-8BD4-E162A0B7D1B5}"/>
              </a:ext>
            </a:extLst>
          </p:cNvPr>
          <p:cNvSpPr txBox="1"/>
          <p:nvPr/>
        </p:nvSpPr>
        <p:spPr bwMode="auto">
          <a:xfrm>
            <a:off x="21063768" y="17557900"/>
            <a:ext cx="6520215" cy="2747632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Criação de camadas manualmente ou através de ferramentas (</a:t>
            </a:r>
            <a:r>
              <a:rPr lang="pt-BR" sz="4000" i="1" dirty="0"/>
              <a:t>buffers</a:t>
            </a:r>
            <a:r>
              <a:rPr lang="pt-BR" sz="4000" dirty="0"/>
              <a:t> e intersecção).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AD4496C-9FCF-44FC-9074-C81837447701}"/>
              </a:ext>
            </a:extLst>
          </p:cNvPr>
          <p:cNvSpPr txBox="1"/>
          <p:nvPr/>
        </p:nvSpPr>
        <p:spPr bwMode="auto">
          <a:xfrm>
            <a:off x="15145264" y="20851547"/>
            <a:ext cx="4864802" cy="2323811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Quantificação das áreas de supressão vegetal. </a:t>
            </a:r>
          </a:p>
        </p:txBody>
      </p:sp>
      <p:sp>
        <p:nvSpPr>
          <p:cNvPr id="48" name="Right Arrow 64">
            <a:extLst>
              <a:ext uri="{FF2B5EF4-FFF2-40B4-BE49-F238E27FC236}">
                <a16:creationId xmlns:a16="http://schemas.microsoft.com/office/drawing/2014/main" id="{A52F0C1E-D82B-4E0E-9989-CD4A78212CD7}"/>
              </a:ext>
            </a:extLst>
          </p:cNvPr>
          <p:cNvSpPr/>
          <p:nvPr/>
        </p:nvSpPr>
        <p:spPr>
          <a:xfrm>
            <a:off x="4784386" y="18884456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823753A-A2CB-45F1-8AA2-C9F005F8F770}"/>
              </a:ext>
            </a:extLst>
          </p:cNvPr>
          <p:cNvSpPr txBox="1"/>
          <p:nvPr/>
        </p:nvSpPr>
        <p:spPr bwMode="auto">
          <a:xfrm>
            <a:off x="969630" y="18238879"/>
            <a:ext cx="3515388" cy="1449652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Obtenção de imagens.</a:t>
            </a:r>
            <a:endParaRPr lang="pt-BR" sz="4000" dirty="0"/>
          </a:p>
        </p:txBody>
      </p:sp>
      <p:sp>
        <p:nvSpPr>
          <p:cNvPr id="51" name="Right Arrow 64">
            <a:extLst>
              <a:ext uri="{FF2B5EF4-FFF2-40B4-BE49-F238E27FC236}">
                <a16:creationId xmlns:a16="http://schemas.microsoft.com/office/drawing/2014/main" id="{FCE5543A-F466-49A6-945F-8DDBD1167F5F}"/>
              </a:ext>
            </a:extLst>
          </p:cNvPr>
          <p:cNvSpPr/>
          <p:nvPr/>
        </p:nvSpPr>
        <p:spPr>
          <a:xfrm rot="10800000">
            <a:off x="14381019" y="21757273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64">
            <a:extLst>
              <a:ext uri="{FF2B5EF4-FFF2-40B4-BE49-F238E27FC236}">
                <a16:creationId xmlns:a16="http://schemas.microsoft.com/office/drawing/2014/main" id="{F4F19A45-45C8-4458-A6AC-EDEB51224CE1}"/>
              </a:ext>
            </a:extLst>
          </p:cNvPr>
          <p:cNvSpPr/>
          <p:nvPr/>
        </p:nvSpPr>
        <p:spPr>
          <a:xfrm>
            <a:off x="11033330" y="18865756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64">
            <a:extLst>
              <a:ext uri="{FF2B5EF4-FFF2-40B4-BE49-F238E27FC236}">
                <a16:creationId xmlns:a16="http://schemas.microsoft.com/office/drawing/2014/main" id="{6668A54D-7922-4AB0-A23C-9C64C379A502}"/>
              </a:ext>
            </a:extLst>
          </p:cNvPr>
          <p:cNvSpPr/>
          <p:nvPr/>
        </p:nvSpPr>
        <p:spPr>
          <a:xfrm>
            <a:off x="20393104" y="18848281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ight Arrow 64">
            <a:extLst>
              <a:ext uri="{FF2B5EF4-FFF2-40B4-BE49-F238E27FC236}">
                <a16:creationId xmlns:a16="http://schemas.microsoft.com/office/drawing/2014/main" id="{E9A61117-D77A-4525-906E-28E89AD19F8F}"/>
              </a:ext>
            </a:extLst>
          </p:cNvPr>
          <p:cNvSpPr/>
          <p:nvPr/>
        </p:nvSpPr>
        <p:spPr>
          <a:xfrm rot="5400000">
            <a:off x="24138226" y="20528177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A967061-674A-4107-9FA1-596603F16669}"/>
              </a:ext>
            </a:extLst>
          </p:cNvPr>
          <p:cNvSpPr txBox="1"/>
          <p:nvPr/>
        </p:nvSpPr>
        <p:spPr bwMode="auto">
          <a:xfrm>
            <a:off x="10545909" y="20770566"/>
            <a:ext cx="3442160" cy="2323811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Cálculo dos índices de conformidade.</a:t>
            </a:r>
          </a:p>
        </p:txBody>
      </p:sp>
      <p:sp>
        <p:nvSpPr>
          <p:cNvPr id="58" name="Right Arrow 64">
            <a:extLst>
              <a:ext uri="{FF2B5EF4-FFF2-40B4-BE49-F238E27FC236}">
                <a16:creationId xmlns:a16="http://schemas.microsoft.com/office/drawing/2014/main" id="{3B85F56E-EAF0-4D0A-8820-CBB6B9E66E15}"/>
              </a:ext>
            </a:extLst>
          </p:cNvPr>
          <p:cNvSpPr/>
          <p:nvPr/>
        </p:nvSpPr>
        <p:spPr>
          <a:xfrm rot="10800000">
            <a:off x="20317487" y="21966611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FDF5441-8E2A-4094-A5BE-E4C6446AA5AA}"/>
              </a:ext>
            </a:extLst>
          </p:cNvPr>
          <p:cNvSpPr txBox="1"/>
          <p:nvPr/>
        </p:nvSpPr>
        <p:spPr bwMode="auto">
          <a:xfrm>
            <a:off x="5131281" y="20470389"/>
            <a:ext cx="4360927" cy="2734114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Desenvolvimento dos mapas por sobreposição de camadas.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855089E-095B-4E00-B86C-26644AFB2003}"/>
              </a:ext>
            </a:extLst>
          </p:cNvPr>
          <p:cNvSpPr txBox="1"/>
          <p:nvPr/>
        </p:nvSpPr>
        <p:spPr bwMode="auto">
          <a:xfrm>
            <a:off x="21063768" y="21092964"/>
            <a:ext cx="6363518" cy="2111539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/>
              <a:t>Sensoriamento remoto e classificação supervisionada.</a:t>
            </a:r>
          </a:p>
        </p:txBody>
      </p:sp>
      <p:sp>
        <p:nvSpPr>
          <p:cNvPr id="62" name="Right Arrow 64">
            <a:extLst>
              <a:ext uri="{FF2B5EF4-FFF2-40B4-BE49-F238E27FC236}">
                <a16:creationId xmlns:a16="http://schemas.microsoft.com/office/drawing/2014/main" id="{E5C62C9C-87A0-4982-A566-F0AC68AC61E3}"/>
              </a:ext>
            </a:extLst>
          </p:cNvPr>
          <p:cNvSpPr/>
          <p:nvPr/>
        </p:nvSpPr>
        <p:spPr>
          <a:xfrm rot="10800000">
            <a:off x="9793289" y="21657486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4">
            <a:extLst>
              <a:ext uri="{FF2B5EF4-FFF2-40B4-BE49-F238E27FC236}">
                <a16:creationId xmlns:a16="http://schemas.microsoft.com/office/drawing/2014/main" id="{9D071474-8F8D-4CED-8109-4EA6453C3601}"/>
              </a:ext>
            </a:extLst>
          </p:cNvPr>
          <p:cNvSpPr/>
          <p:nvPr/>
        </p:nvSpPr>
        <p:spPr>
          <a:xfrm rot="10800000">
            <a:off x="4370124" y="21525559"/>
            <a:ext cx="371296" cy="360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0FB7F65C-AFCF-4950-8D5F-AD4E3C7F2495}"/>
              </a:ext>
            </a:extLst>
          </p:cNvPr>
          <p:cNvSpPr txBox="1"/>
          <p:nvPr/>
        </p:nvSpPr>
        <p:spPr bwMode="auto">
          <a:xfrm>
            <a:off x="1156257" y="20804973"/>
            <a:ext cx="2921323" cy="1705026"/>
          </a:xfrm>
          <a:prstGeom prst="rect">
            <a:avLst/>
          </a:prstGeom>
          <a:noFill/>
          <a:ln w="34925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 lIns="106662" tIns="53331" rIns="106662" bIns="53331" rtlCol="0" anchor="ctr" anchorCtr="1">
            <a:noAutofit/>
          </a:bodyPr>
          <a:lstStyle/>
          <a:p>
            <a:pPr algn="ctr" defTabSz="1066625"/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Análise dos resultados.</a:t>
            </a:r>
            <a:endParaRPr lang="pt-BR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cmpd="sng">
          <a:solidFill>
            <a:srgbClr val="FF0000"/>
          </a:solidFill>
          <a:miter lim="800000"/>
          <a:headEnd/>
          <a:tailEnd/>
        </a:ln>
        <a:effectLst/>
      </a:spPr>
      <a:bodyPr lIns="106662" tIns="53331" rIns="106662" bIns="53331" anchor="ctr" anchorCtr="1">
        <a:noAutofit/>
      </a:bodyPr>
      <a:lstStyle>
        <a:defPPr algn="ctr" defTabSz="1066625">
          <a:defRPr sz="14000" b="1" dirty="0" smtClean="0">
            <a:solidFill>
              <a:srgbClr val="1966FF"/>
            </a:solidFill>
            <a:effectLst>
              <a:outerShdw blurRad="38100" dist="38100" dir="2700000" algn="tl">
                <a:srgbClr val="C0C0C0"/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635</Words>
  <Application>Microsoft Office PowerPoint</Application>
  <PresentationFormat>Personalizar</PresentationFormat>
  <Paragraphs>75</Paragraphs>
  <Slides>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Tema do Office</vt:lpstr>
      <vt:lpstr>CorelDRAW</vt:lpstr>
      <vt:lpstr>Apresentação do PowerPoint</vt:lpstr>
    </vt:vector>
  </TitlesOfParts>
  <Company>Instituto Presbiteriano Mackenzie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Coordenadoria de Pesquisa</dc:creator>
  <cp:lastModifiedBy>Camila Lie Miyazaki</cp:lastModifiedBy>
  <cp:revision>105</cp:revision>
  <cp:lastPrinted>2015-06-09T19:45:56Z</cp:lastPrinted>
  <dcterms:created xsi:type="dcterms:W3CDTF">2007-08-10T13:38:49Z</dcterms:created>
  <dcterms:modified xsi:type="dcterms:W3CDTF">2018-06-04T01:04:43Z</dcterms:modified>
</cp:coreProperties>
</file>