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4"/>
  </p:notesMasterIdLst>
  <p:handoutMasterIdLst>
    <p:handoutMasterId r:id="rId75"/>
  </p:handoutMasterIdLst>
  <p:sldIdLst>
    <p:sldId id="338" r:id="rId2"/>
    <p:sldId id="419" r:id="rId3"/>
    <p:sldId id="330" r:id="rId4"/>
    <p:sldId id="447" r:id="rId5"/>
    <p:sldId id="409" r:id="rId6"/>
    <p:sldId id="404" r:id="rId7"/>
    <p:sldId id="420" r:id="rId8"/>
    <p:sldId id="460" r:id="rId9"/>
    <p:sldId id="459" r:id="rId10"/>
    <p:sldId id="461" r:id="rId11"/>
    <p:sldId id="465" r:id="rId12"/>
    <p:sldId id="462" r:id="rId13"/>
    <p:sldId id="463" r:id="rId14"/>
    <p:sldId id="418" r:id="rId15"/>
    <p:sldId id="456" r:id="rId16"/>
    <p:sldId id="453" r:id="rId17"/>
    <p:sldId id="457" r:id="rId18"/>
    <p:sldId id="448" r:id="rId19"/>
    <p:sldId id="458" r:id="rId20"/>
    <p:sldId id="450" r:id="rId21"/>
    <p:sldId id="449" r:id="rId22"/>
    <p:sldId id="451" r:id="rId23"/>
    <p:sldId id="455" r:id="rId24"/>
    <p:sldId id="423" r:id="rId25"/>
    <p:sldId id="424" r:id="rId26"/>
    <p:sldId id="425" r:id="rId27"/>
    <p:sldId id="426" r:id="rId28"/>
    <p:sldId id="427" r:id="rId29"/>
    <p:sldId id="428" r:id="rId30"/>
    <p:sldId id="454" r:id="rId31"/>
    <p:sldId id="400" r:id="rId32"/>
    <p:sldId id="403" r:id="rId33"/>
    <p:sldId id="445" r:id="rId34"/>
    <p:sldId id="452" r:id="rId35"/>
    <p:sldId id="422" r:id="rId36"/>
    <p:sldId id="429" r:id="rId37"/>
    <p:sldId id="433" r:id="rId38"/>
    <p:sldId id="430" r:id="rId39"/>
    <p:sldId id="434" r:id="rId40"/>
    <p:sldId id="431" r:id="rId41"/>
    <p:sldId id="435" r:id="rId42"/>
    <p:sldId id="436" r:id="rId43"/>
    <p:sldId id="432" r:id="rId44"/>
    <p:sldId id="437" r:id="rId45"/>
    <p:sldId id="410" r:id="rId46"/>
    <p:sldId id="406" r:id="rId47"/>
    <p:sldId id="413" r:id="rId48"/>
    <p:sldId id="474" r:id="rId49"/>
    <p:sldId id="412" r:id="rId50"/>
    <p:sldId id="411" r:id="rId51"/>
    <p:sldId id="414" r:id="rId52"/>
    <p:sldId id="443" r:id="rId53"/>
    <p:sldId id="415" r:id="rId54"/>
    <p:sldId id="468" r:id="rId55"/>
    <p:sldId id="467" r:id="rId56"/>
    <p:sldId id="469" r:id="rId57"/>
    <p:sldId id="470" r:id="rId58"/>
    <p:sldId id="471" r:id="rId59"/>
    <p:sldId id="472" r:id="rId60"/>
    <p:sldId id="475" r:id="rId61"/>
    <p:sldId id="473" r:id="rId62"/>
    <p:sldId id="476" r:id="rId63"/>
    <p:sldId id="481" r:id="rId64"/>
    <p:sldId id="480" r:id="rId65"/>
    <p:sldId id="479" r:id="rId66"/>
    <p:sldId id="478" r:id="rId67"/>
    <p:sldId id="477" r:id="rId68"/>
    <p:sldId id="466" r:id="rId69"/>
    <p:sldId id="417" r:id="rId70"/>
    <p:sldId id="399" r:id="rId71"/>
    <p:sldId id="398" r:id="rId72"/>
    <p:sldId id="439" r:id="rId73"/>
  </p:sldIdLst>
  <p:sldSz cx="9144000" cy="6858000" type="screen4x3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9A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0" autoAdjust="0"/>
    <p:restoredTop sz="94660"/>
  </p:normalViewPr>
  <p:slideViewPr>
    <p:cSldViewPr>
      <p:cViewPr varScale="1">
        <p:scale>
          <a:sx n="120" d="100"/>
          <a:sy n="120" d="100"/>
        </p:scale>
        <p:origin x="1718" y="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39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63082-D0FF-44EC-8AF3-DA1D940E0C7A}" type="datetimeFigureOut">
              <a:rPr lang="pt-BR" smtClean="0"/>
              <a:t>09/10/2018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4C01D-DC22-4DC8-897B-34346F6FE0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4349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2C4C3-AF4B-4EBD-A891-0AA83E08A93C}" type="datetimeFigureOut">
              <a:rPr lang="pt-BR" smtClean="0"/>
              <a:t>09/10/2018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17010-557B-47D0-BC2D-C686DAF576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5007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7010-557B-47D0-BC2D-C686DAF5764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469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4735BF-5E11-4324-8D90-9C06F7B583C5}" type="slidenum">
              <a:rPr lang="pt-BR">
                <a:latin typeface="Calibri" panose="020F0502020204030204" pitchFamily="34" charset="0"/>
              </a:rPr>
              <a:pPr eaLnBrk="1" hangingPunct="1"/>
              <a:t>72</a:t>
            </a:fld>
            <a:endParaRPr 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35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09/10/2018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6503212" y="0"/>
            <a:ext cx="264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+mj-lt"/>
              </a:rPr>
              <a:t>Laboratório de Geotecnologias da UPM</a:t>
            </a:r>
          </a:p>
          <a:p>
            <a:r>
              <a:rPr lang="pt-BR" sz="1200" dirty="0">
                <a:latin typeface="+mj-lt"/>
              </a:rPr>
              <a:t>Prof. Dr. Sergio Vicente D. </a:t>
            </a:r>
            <a:r>
              <a:rPr lang="pt-BR" sz="1200" dirty="0" err="1">
                <a:latin typeface="+mj-lt"/>
              </a:rPr>
              <a:t>Pamboukian</a:t>
            </a:r>
            <a:endParaRPr lang="pt-BR" sz="1200" dirty="0">
              <a:latin typeface="+mj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D8A4622-EFAC-4184-868C-2CA3C531C9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7415"/>
            <a:ext cx="1979525" cy="61667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09/10/2018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hydro-international.com/cache/1/9/c/e/6/19ce6803167231309d5171e94745faf52bb23cd5.pn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mailto:sergio.pamboukian@mackenzie.b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504" y="2975673"/>
            <a:ext cx="8856984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GEOLOCAL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um sistema de navegação brasileiro independente de GNSS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6021288"/>
            <a:ext cx="7854696" cy="576064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rgbClr val="9A0000"/>
                </a:solidFill>
                <a:latin typeface="+mj-lt"/>
              </a:rPr>
              <a:t>Prof. Dr. Sergio Vicente </a:t>
            </a:r>
            <a:r>
              <a:rPr lang="pt-BR" dirty="0" err="1">
                <a:solidFill>
                  <a:srgbClr val="9A0000"/>
                </a:solidFill>
                <a:latin typeface="+mj-lt"/>
              </a:rPr>
              <a:t>Denser</a:t>
            </a:r>
            <a:r>
              <a:rPr lang="pt-BR" dirty="0">
                <a:solidFill>
                  <a:srgbClr val="9A0000"/>
                </a:solidFill>
                <a:latin typeface="+mj-lt"/>
              </a:rPr>
              <a:t> Pamboukian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79512" y="966166"/>
            <a:ext cx="8784976" cy="13321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70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Universidade Presbiteriana Mackenzie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9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900" b="1" dirty="0">
                <a:solidFill>
                  <a:srgbClr val="9A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Escola de Engenharia</a:t>
            </a:r>
            <a:endParaRPr kumimoji="0" lang="pt-BR" sz="59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9711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B3B99639-14D0-4C34-A3AB-7C59676DBD92}"/>
              </a:ext>
            </a:extLst>
          </p:cNvPr>
          <p:cNvSpPr txBox="1">
            <a:spLocks/>
          </p:cNvSpPr>
          <p:nvPr/>
        </p:nvSpPr>
        <p:spPr>
          <a:xfrm>
            <a:off x="3896246" y="2925766"/>
            <a:ext cx="5095666" cy="2543703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0075" lvl="1" indent="-257175" algn="just">
              <a:buFont typeface="Arial" panose="020B0604020202020204" pitchFamily="34" charset="0"/>
              <a:buChar char="•"/>
            </a:pPr>
            <a:r>
              <a:rPr lang="pt-P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Quasi-Zenith Satellite System</a:t>
            </a: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r>
              <a:rPr lang="pt-P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satélites IGSO 43º</a:t>
            </a: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r>
              <a:rPr lang="pt-P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Cada satélite permanece sobre o Japão por 8 horas </a:t>
            </a: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r>
              <a:rPr lang="pt-P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satélite GEO</a:t>
            </a: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r>
              <a:rPr lang="pt-P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4º satélite: 10 outubro 2017</a:t>
            </a: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r>
              <a:rPr lang="pt-P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Operacional: final de 2018</a:t>
            </a: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r>
              <a:rPr lang="pt-P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Compatível com GPS</a:t>
            </a: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r>
              <a:rPr lang="pt-P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Futuramente: 7 satélites</a:t>
            </a: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endParaRPr lang="pt-P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42975" lvl="2" indent="-257175" algn="just">
              <a:buFont typeface="Arial" panose="020B0604020202020204" pitchFamily="34" charset="0"/>
              <a:buChar char="•"/>
            </a:pPr>
            <a:endParaRPr lang="pt-PT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0FB5D2A2-C3BF-4846-A4AE-3E5FC7AA8B7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3418090" cy="30019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E3465558-B04A-4CFB-B927-57A904E68E13}"/>
              </a:ext>
            </a:extLst>
          </p:cNvPr>
          <p:cNvSpPr txBox="1">
            <a:spLocks/>
          </p:cNvSpPr>
          <p:nvPr/>
        </p:nvSpPr>
        <p:spPr>
          <a:xfrm>
            <a:off x="539480" y="6164486"/>
            <a:ext cx="3060098" cy="189639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/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Hama et al, 2010, p. 3</a:t>
            </a: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94776" y="1241286"/>
            <a:ext cx="8229600" cy="949609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Sistemas Locais por Satélites: QZSS – Japão</a:t>
            </a:r>
          </a:p>
        </p:txBody>
      </p:sp>
    </p:spTree>
    <p:extLst>
      <p:ext uri="{BB962C8B-B14F-4D97-AF65-F5344CB8AC3E}">
        <p14:creationId xmlns:p14="http://schemas.microsoft.com/office/powerpoint/2010/main" val="643806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>
            <a:extLst>
              <a:ext uri="{FF2B5EF4-FFF2-40B4-BE49-F238E27FC236}">
                <a16:creationId xmlns:a16="http://schemas.microsoft.com/office/drawing/2014/main" id="{0FB5D2A2-C3BF-4846-A4AE-3E5FC7AA8B7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84" y="2427681"/>
            <a:ext cx="3418090" cy="30019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E3465558-B04A-4CFB-B927-57A904E68E13}"/>
              </a:ext>
            </a:extLst>
          </p:cNvPr>
          <p:cNvSpPr txBox="1">
            <a:spLocks/>
          </p:cNvSpPr>
          <p:nvPr/>
        </p:nvSpPr>
        <p:spPr>
          <a:xfrm>
            <a:off x="527928" y="5595215"/>
            <a:ext cx="3060098" cy="189639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/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Hama et al, 2010, p. 3</a:t>
            </a:r>
          </a:p>
        </p:txBody>
      </p:sp>
      <p:pic>
        <p:nvPicPr>
          <p:cNvPr id="1026" name="Picture 2" descr="https://upload.wikimedia.org/wikipedia/commons/b/ba/Qzss-01-120s2.gif">
            <a:extLst>
              <a:ext uri="{FF2B5EF4-FFF2-40B4-BE49-F238E27FC236}">
                <a16:creationId xmlns:a16="http://schemas.microsoft.com/office/drawing/2014/main" id="{266FE9ED-5DB2-4453-89B4-33C41C28C4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16406"/>
            <a:ext cx="3816424" cy="415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94776" y="1241286"/>
            <a:ext cx="8229600" cy="949609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Sistemas Locais por Satélites: QZSS – Japão</a:t>
            </a:r>
          </a:p>
        </p:txBody>
      </p:sp>
    </p:spTree>
    <p:extLst>
      <p:ext uri="{BB962C8B-B14F-4D97-AF65-F5344CB8AC3E}">
        <p14:creationId xmlns:p14="http://schemas.microsoft.com/office/powerpoint/2010/main" val="485989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B3B99639-14D0-4C34-A3AB-7C59676DBD92}"/>
              </a:ext>
            </a:extLst>
          </p:cNvPr>
          <p:cNvSpPr txBox="1">
            <a:spLocks/>
          </p:cNvSpPr>
          <p:nvPr/>
        </p:nvSpPr>
        <p:spPr>
          <a:xfrm>
            <a:off x="5232903" y="3484663"/>
            <a:ext cx="3712621" cy="192975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0075" lvl="1" indent="-257175" algn="just">
              <a:buFont typeface="Arial" panose="020B0604020202020204" pitchFamily="34" charset="0"/>
              <a:buChar char="•"/>
            </a:pPr>
            <a:r>
              <a:rPr lang="pt-P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satélites:</a:t>
            </a:r>
          </a:p>
          <a:p>
            <a:pPr marL="942975" lvl="2" indent="-257175" algn="just">
              <a:buFont typeface="Arial" panose="020B0604020202020204" pitchFamily="34" charset="0"/>
              <a:buChar char="•"/>
            </a:pPr>
            <a:r>
              <a:rPr lang="pt-P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GEO</a:t>
            </a:r>
          </a:p>
          <a:p>
            <a:pPr marL="942975" lvl="2" indent="-257175" algn="just">
              <a:buFont typeface="Arial" panose="020B0604020202020204" pitchFamily="34" charset="0"/>
              <a:buChar char="•"/>
            </a:pPr>
            <a:r>
              <a:rPr lang="pt-P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IGSO 29º</a:t>
            </a: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r>
              <a:rPr lang="pt-P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Previsão inicial: 2018</a:t>
            </a: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r>
              <a:rPr lang="pt-P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Índia e entornos (até 1500 km)</a:t>
            </a: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r>
              <a:rPr lang="pt-P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Futuramente: 11 satélites</a:t>
            </a: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endParaRPr lang="pt-P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42975" lvl="2" indent="-257175" algn="just">
              <a:buFont typeface="Arial" panose="020B0604020202020204" pitchFamily="34" charset="0"/>
              <a:buChar char="•"/>
            </a:pPr>
            <a:endParaRPr lang="pt-PT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E3465558-B04A-4CFB-B927-57A904E68E13}"/>
              </a:ext>
            </a:extLst>
          </p:cNvPr>
          <p:cNvSpPr txBox="1">
            <a:spLocks/>
          </p:cNvSpPr>
          <p:nvPr/>
        </p:nvSpPr>
        <p:spPr>
          <a:xfrm>
            <a:off x="323528" y="6021288"/>
            <a:ext cx="4608576" cy="189639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/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ISRO 2018</a:t>
            </a:r>
          </a:p>
        </p:txBody>
      </p:sp>
      <p:pic>
        <p:nvPicPr>
          <p:cNvPr id="12" name="Picture 18" descr="http://i0.wp.com/www.gisresources.com/wp-content/uploads/2015/03/IRNSS_Space-Segment.jpg?w=672">
            <a:extLst>
              <a:ext uri="{FF2B5EF4-FFF2-40B4-BE49-F238E27FC236}">
                <a16:creationId xmlns:a16="http://schemas.microsoft.com/office/drawing/2014/main" id="{E4CC2D1A-CB5E-451A-9E71-940BA5C2E95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968212"/>
            <a:ext cx="4608576" cy="29626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67544" y="1418784"/>
            <a:ext cx="8229600" cy="949609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Sistemas Locais por Satélites: NAVIC - Índia</a:t>
            </a:r>
          </a:p>
        </p:txBody>
      </p:sp>
    </p:spTree>
    <p:extLst>
      <p:ext uri="{BB962C8B-B14F-4D97-AF65-F5344CB8AC3E}">
        <p14:creationId xmlns:p14="http://schemas.microsoft.com/office/powerpoint/2010/main" val="1562698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9" descr="https://www.hydro-international.com/cache/8/4/5/2/8/84528b6d1126c29917be5ad0d7f203a559a390fc.png">
            <a:hlinkClick r:id="rId2" tooltip="&quot;Figure 1: Typical maximum tracked Beidou Satellites 21 August 2016.&quot;"/>
            <a:extLst>
              <a:ext uri="{FF2B5EF4-FFF2-40B4-BE49-F238E27FC236}">
                <a16:creationId xmlns:a16="http://schemas.microsoft.com/office/drawing/2014/main" id="{EDEADA1A-3089-46DB-B640-7A1BF1EA222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271" y="2420887"/>
            <a:ext cx="4857143" cy="29142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AEA39CC2-66FF-4B01-8044-060F10304B2B}"/>
              </a:ext>
            </a:extLst>
          </p:cNvPr>
          <p:cNvSpPr txBox="1">
            <a:spLocks/>
          </p:cNvSpPr>
          <p:nvPr/>
        </p:nvSpPr>
        <p:spPr>
          <a:xfrm>
            <a:off x="323528" y="2420888"/>
            <a:ext cx="3914513" cy="3619757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0075" lvl="1" indent="-257175" algn="just">
              <a:buFont typeface="Arial" panose="020B0604020202020204" pitchFamily="34" charset="0"/>
              <a:buChar char="•"/>
            </a:pPr>
            <a:r>
              <a:rPr lang="pt-P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BeiDou-1: 2003</a:t>
            </a:r>
          </a:p>
          <a:p>
            <a:pPr marL="942975" lvl="2" indent="-257175" algn="just">
              <a:buFont typeface="Arial" panose="020B0604020202020204" pitchFamily="34" charset="0"/>
              <a:buChar char="•"/>
            </a:pPr>
            <a:r>
              <a:rPr lang="pt-P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satélites GEO</a:t>
            </a:r>
          </a:p>
          <a:p>
            <a:pPr marL="942975" lvl="2" indent="-257175" algn="just">
              <a:buFont typeface="Arial" panose="020B0604020202020204" pitchFamily="34" charset="0"/>
              <a:buChar char="•"/>
            </a:pPr>
            <a:r>
              <a:rPr lang="pt-PT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Operação experimental</a:t>
            </a: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r>
              <a:rPr lang="pt-P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BeiDou-2: 2012</a:t>
            </a:r>
          </a:p>
          <a:p>
            <a:pPr marL="942975" lvl="2" indent="-257175" algn="just">
              <a:buFont typeface="Arial" panose="020B0604020202020204" pitchFamily="34" charset="0"/>
              <a:buChar char="•"/>
            </a:pPr>
            <a:r>
              <a:rPr lang="pt-P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Atualmente 16 satélites</a:t>
            </a:r>
          </a:p>
          <a:p>
            <a:pPr marL="942975" lvl="2" indent="-257175" algn="just">
              <a:buFont typeface="Arial" panose="020B0604020202020204" pitchFamily="34" charset="0"/>
              <a:buChar char="•"/>
            </a:pPr>
            <a:r>
              <a:rPr lang="pt-P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MEO</a:t>
            </a:r>
          </a:p>
          <a:p>
            <a:pPr marL="942975" lvl="2" indent="-257175" algn="just">
              <a:buFont typeface="Arial" panose="020B0604020202020204" pitchFamily="34" charset="0"/>
              <a:buChar char="•"/>
            </a:pPr>
            <a:r>
              <a:rPr lang="pt-P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GEO</a:t>
            </a:r>
          </a:p>
          <a:p>
            <a:pPr marL="942975" lvl="2" indent="-257175" algn="just">
              <a:buFont typeface="Arial" panose="020B0604020202020204" pitchFamily="34" charset="0"/>
              <a:buChar char="•"/>
            </a:pPr>
            <a:r>
              <a:rPr lang="pt-P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IGSO, 55º	</a:t>
            </a: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r>
              <a:rPr lang="pt-PT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BeiDou-3: 35 satélites</a:t>
            </a:r>
          </a:p>
          <a:p>
            <a:pPr marL="942975" lvl="2" indent="-257175" algn="just">
              <a:buFont typeface="Arial" panose="020B0604020202020204" pitchFamily="34" charset="0"/>
              <a:buChar char="•"/>
            </a:pP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MEO</a:t>
            </a:r>
          </a:p>
          <a:p>
            <a:pPr marL="942975" lvl="2" indent="-257175" algn="just">
              <a:buFont typeface="Arial" panose="020B0604020202020204" pitchFamily="34" charset="0"/>
              <a:buChar char="•"/>
            </a:pP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GEO</a:t>
            </a:r>
          </a:p>
          <a:p>
            <a:pPr marL="942975" lvl="2" indent="-257175" algn="just">
              <a:buFont typeface="Arial" panose="020B0604020202020204" pitchFamily="34" charset="0"/>
              <a:buChar char="•"/>
            </a:pP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IGSO, 55º</a:t>
            </a:r>
          </a:p>
          <a:p>
            <a:pPr marL="942975" lvl="2" indent="-257175" algn="just">
              <a:buFont typeface="Arial" panose="020B0604020202020204" pitchFamily="34" charset="0"/>
              <a:buChar char="•"/>
            </a:pP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Previsão operação plena: 2020</a:t>
            </a:r>
          </a:p>
          <a:p>
            <a:pPr marL="942975" lvl="2" indent="-257175" algn="just">
              <a:buFont typeface="Arial" panose="020B0604020202020204" pitchFamily="34" charset="0"/>
              <a:buChar char="•"/>
            </a:pPr>
            <a:endParaRPr lang="pt-PT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42975" lvl="2" indent="-257175" algn="just">
              <a:buFont typeface="Arial" panose="020B0604020202020204" pitchFamily="34" charset="0"/>
              <a:buChar char="•"/>
            </a:pPr>
            <a:endParaRPr lang="pt-PT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42975" lvl="2" indent="-257175" algn="just">
              <a:buFont typeface="Arial" panose="020B0604020202020204" pitchFamily="34" charset="0"/>
              <a:buChar char="•"/>
            </a:pPr>
            <a:endParaRPr lang="pt-PT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42975" lvl="2" indent="-257175" algn="just">
              <a:buFont typeface="Arial" panose="020B0604020202020204" pitchFamily="34" charset="0"/>
              <a:buChar char="•"/>
            </a:pPr>
            <a:endParaRPr lang="pt-PT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A86BDD84-E6B9-46B2-9908-9CF8BC5AA0EB}"/>
              </a:ext>
            </a:extLst>
          </p:cNvPr>
          <p:cNvSpPr txBox="1">
            <a:spLocks/>
          </p:cNvSpPr>
          <p:nvPr/>
        </p:nvSpPr>
        <p:spPr>
          <a:xfrm>
            <a:off x="4219838" y="5049635"/>
            <a:ext cx="4608576" cy="189639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/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Visser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al, 2016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43541" y="956932"/>
            <a:ext cx="8229600" cy="949609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BeiDou-2 (</a:t>
            </a:r>
            <a:r>
              <a:rPr lang="pt-BR" dirty="0" err="1"/>
              <a:t>Compass</a:t>
            </a:r>
            <a:r>
              <a:rPr lang="pt-BR" dirty="0"/>
              <a:t>) - China</a:t>
            </a:r>
          </a:p>
        </p:txBody>
      </p:sp>
    </p:spTree>
    <p:extLst>
      <p:ext uri="{BB962C8B-B14F-4D97-AF65-F5344CB8AC3E}">
        <p14:creationId xmlns:p14="http://schemas.microsoft.com/office/powerpoint/2010/main" val="3617208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570" y="657631"/>
            <a:ext cx="8229600" cy="949609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GEOLOCAL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897326"/>
            <a:ext cx="8784976" cy="477203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+mj-lt"/>
              </a:rPr>
              <a:t>O </a:t>
            </a:r>
            <a:r>
              <a:rPr lang="en-US" dirty="0" err="1">
                <a:latin typeface="+mj-lt"/>
              </a:rPr>
              <a:t>conceito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pode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visto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como</a:t>
            </a:r>
            <a:r>
              <a:rPr lang="en-US" dirty="0">
                <a:latin typeface="+mj-lt"/>
              </a:rPr>
              <a:t> um “GPS </a:t>
            </a:r>
            <a:r>
              <a:rPr lang="en-US" dirty="0" err="1">
                <a:latin typeface="+mj-lt"/>
              </a:rPr>
              <a:t>invertido</a:t>
            </a:r>
            <a:r>
              <a:rPr lang="en-US" dirty="0">
                <a:latin typeface="+mj-lt"/>
              </a:rPr>
              <a:t>”.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Em sua configuração mais simples, possui 4 bases de referência no solo e 1 repetidora no espaço.</a:t>
            </a:r>
          </a:p>
        </p:txBody>
      </p:sp>
      <p:grpSp>
        <p:nvGrpSpPr>
          <p:cNvPr id="56" name="Grupo 55"/>
          <p:cNvGrpSpPr/>
          <p:nvPr/>
        </p:nvGrpSpPr>
        <p:grpSpPr>
          <a:xfrm>
            <a:off x="1852578" y="3557633"/>
            <a:ext cx="5403583" cy="3111727"/>
            <a:chOff x="1115616" y="3422347"/>
            <a:chExt cx="5403583" cy="3111727"/>
          </a:xfrm>
        </p:grpSpPr>
        <p:grpSp>
          <p:nvGrpSpPr>
            <p:cNvPr id="57" name="Grupo 56"/>
            <p:cNvGrpSpPr/>
            <p:nvPr/>
          </p:nvGrpSpPr>
          <p:grpSpPr>
            <a:xfrm>
              <a:off x="1393189" y="3422347"/>
              <a:ext cx="5126010" cy="3011862"/>
              <a:chOff x="1393189" y="3422347"/>
              <a:chExt cx="5126010" cy="3011862"/>
            </a:xfrm>
          </p:grpSpPr>
          <p:sp>
            <p:nvSpPr>
              <p:cNvPr id="62" name="AutoShape 6"/>
              <p:cNvSpPr>
                <a:spLocks noChangeArrowheads="1"/>
              </p:cNvSpPr>
              <p:nvPr/>
            </p:nvSpPr>
            <p:spPr bwMode="auto">
              <a:xfrm>
                <a:off x="4471947" y="3501008"/>
                <a:ext cx="164847" cy="129350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pt-BR"/>
              </a:p>
            </p:txBody>
          </p:sp>
          <p:sp>
            <p:nvSpPr>
              <p:cNvPr id="63" name="Text Box 8"/>
              <p:cNvSpPr txBox="1">
                <a:spLocks noChangeArrowheads="1"/>
              </p:cNvSpPr>
              <p:nvPr/>
            </p:nvSpPr>
            <p:spPr bwMode="auto">
              <a:xfrm>
                <a:off x="5955568" y="5010408"/>
                <a:ext cx="32573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2400" baseline="0" dirty="0">
                    <a:sym typeface="Symbol" pitchFamily="18" charset="2"/>
                  </a:rPr>
                  <a:t></a:t>
                </a:r>
              </a:p>
            </p:txBody>
          </p:sp>
          <p:sp>
            <p:nvSpPr>
              <p:cNvPr id="64" name="Text Box 9"/>
              <p:cNvSpPr txBox="1">
                <a:spLocks noChangeArrowheads="1"/>
              </p:cNvSpPr>
              <p:nvPr/>
            </p:nvSpPr>
            <p:spPr bwMode="auto">
              <a:xfrm>
                <a:off x="5681632" y="5700909"/>
                <a:ext cx="32573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2400" baseline="0" dirty="0">
                    <a:sym typeface="Symbol" pitchFamily="18" charset="2"/>
                  </a:rPr>
                  <a:t></a:t>
                </a:r>
              </a:p>
            </p:txBody>
          </p:sp>
          <p:sp>
            <p:nvSpPr>
              <p:cNvPr id="65" name="Text Box 10"/>
              <p:cNvSpPr txBox="1">
                <a:spLocks noChangeArrowheads="1"/>
              </p:cNvSpPr>
              <p:nvPr/>
            </p:nvSpPr>
            <p:spPr bwMode="auto">
              <a:xfrm>
                <a:off x="1667126" y="4665158"/>
                <a:ext cx="32573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2400" baseline="0" dirty="0">
                    <a:sym typeface="Symbol" pitchFamily="18" charset="2"/>
                  </a:rPr>
                  <a:t></a:t>
                </a:r>
              </a:p>
            </p:txBody>
          </p:sp>
          <p:sp>
            <p:nvSpPr>
              <p:cNvPr id="66" name="Text Box 11"/>
              <p:cNvSpPr txBox="1">
                <a:spLocks noChangeArrowheads="1"/>
              </p:cNvSpPr>
              <p:nvPr/>
            </p:nvSpPr>
            <p:spPr bwMode="auto">
              <a:xfrm>
                <a:off x="2711964" y="5830259"/>
                <a:ext cx="32573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2400" baseline="0" dirty="0">
                    <a:sym typeface="Symbol" pitchFamily="18" charset="2"/>
                  </a:rPr>
                  <a:t></a:t>
                </a:r>
              </a:p>
            </p:txBody>
          </p:sp>
          <p:sp>
            <p:nvSpPr>
              <p:cNvPr id="67" name="Line 12"/>
              <p:cNvSpPr>
                <a:spLocks noChangeShapeType="1"/>
              </p:cNvSpPr>
              <p:nvPr/>
            </p:nvSpPr>
            <p:spPr bwMode="auto">
              <a:xfrm flipH="1">
                <a:off x="1831973" y="3630358"/>
                <a:ext cx="2639974" cy="12079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" name="Line 13"/>
              <p:cNvSpPr>
                <a:spLocks noChangeShapeType="1"/>
              </p:cNvSpPr>
              <p:nvPr/>
            </p:nvSpPr>
            <p:spPr bwMode="auto">
              <a:xfrm>
                <a:off x="4526491" y="3630358"/>
                <a:ext cx="1264230" cy="2242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" name="Line 14"/>
              <p:cNvSpPr>
                <a:spLocks noChangeShapeType="1"/>
              </p:cNvSpPr>
              <p:nvPr/>
            </p:nvSpPr>
            <p:spPr bwMode="auto">
              <a:xfrm>
                <a:off x="4581036" y="3630358"/>
                <a:ext cx="1484834" cy="15531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" name="Line 16"/>
              <p:cNvSpPr>
                <a:spLocks noChangeShapeType="1"/>
              </p:cNvSpPr>
              <p:nvPr/>
            </p:nvSpPr>
            <p:spPr bwMode="auto">
              <a:xfrm flipV="1">
                <a:off x="2839235" y="3639869"/>
                <a:ext cx="1649681" cy="23292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" name="Line 17"/>
              <p:cNvSpPr>
                <a:spLocks noChangeShapeType="1"/>
              </p:cNvSpPr>
              <p:nvPr/>
            </p:nvSpPr>
            <p:spPr bwMode="auto">
              <a:xfrm flipH="1">
                <a:off x="2907113" y="3686473"/>
                <a:ext cx="1593924" cy="22864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>
                <a:off x="1831973" y="4923858"/>
                <a:ext cx="990293" cy="10785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3" name="Line 19"/>
              <p:cNvSpPr>
                <a:spLocks noChangeShapeType="1"/>
              </p:cNvSpPr>
              <p:nvPr/>
            </p:nvSpPr>
            <p:spPr bwMode="auto">
              <a:xfrm>
                <a:off x="1831973" y="4881058"/>
                <a:ext cx="4179353" cy="302451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4" name="Line 20"/>
              <p:cNvSpPr>
                <a:spLocks noChangeShapeType="1"/>
              </p:cNvSpPr>
              <p:nvPr/>
            </p:nvSpPr>
            <p:spPr bwMode="auto">
              <a:xfrm flipH="1">
                <a:off x="5846478" y="5269108"/>
                <a:ext cx="219392" cy="6039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5" name="Line 21"/>
              <p:cNvSpPr>
                <a:spLocks noChangeShapeType="1"/>
              </p:cNvSpPr>
              <p:nvPr/>
            </p:nvSpPr>
            <p:spPr bwMode="auto">
              <a:xfrm flipV="1">
                <a:off x="2876811" y="5916809"/>
                <a:ext cx="2859366" cy="1293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6" name="Text Box 23"/>
              <p:cNvSpPr txBox="1">
                <a:spLocks noChangeArrowheads="1"/>
              </p:cNvSpPr>
              <p:nvPr/>
            </p:nvSpPr>
            <p:spPr bwMode="auto">
              <a:xfrm>
                <a:off x="6011325" y="5873058"/>
                <a:ext cx="232725" cy="201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600" b="1" baseline="0"/>
                  <a:t>D</a:t>
                </a:r>
              </a:p>
            </p:txBody>
          </p:sp>
          <p:sp>
            <p:nvSpPr>
              <p:cNvPr id="77" name="Text Box 24"/>
              <p:cNvSpPr txBox="1">
                <a:spLocks noChangeArrowheads="1"/>
              </p:cNvSpPr>
              <p:nvPr/>
            </p:nvSpPr>
            <p:spPr bwMode="auto">
              <a:xfrm>
                <a:off x="6286474" y="5096958"/>
                <a:ext cx="232725" cy="201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600" b="1" baseline="0"/>
                  <a:t>C</a:t>
                </a:r>
              </a:p>
            </p:txBody>
          </p:sp>
          <p:sp>
            <p:nvSpPr>
              <p:cNvPr id="78" name="Text Box 25"/>
              <p:cNvSpPr txBox="1">
                <a:spLocks noChangeArrowheads="1"/>
              </p:cNvSpPr>
              <p:nvPr/>
            </p:nvSpPr>
            <p:spPr bwMode="auto">
              <a:xfrm>
                <a:off x="4742789" y="3422347"/>
                <a:ext cx="32893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600" b="1" baseline="0" dirty="0"/>
                  <a:t>R</a:t>
                </a:r>
              </a:p>
            </p:txBody>
          </p:sp>
          <p:sp>
            <p:nvSpPr>
              <p:cNvPr id="79" name="Text Box 26"/>
              <p:cNvSpPr txBox="1">
                <a:spLocks noChangeArrowheads="1"/>
              </p:cNvSpPr>
              <p:nvPr/>
            </p:nvSpPr>
            <p:spPr bwMode="auto">
              <a:xfrm>
                <a:off x="2436815" y="5916809"/>
                <a:ext cx="232725" cy="201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600" b="1" baseline="0"/>
                  <a:t>A</a:t>
                </a:r>
              </a:p>
            </p:txBody>
          </p:sp>
          <p:sp>
            <p:nvSpPr>
              <p:cNvPr id="80" name="Text Box 27"/>
              <p:cNvSpPr txBox="1">
                <a:spLocks noChangeArrowheads="1"/>
              </p:cNvSpPr>
              <p:nvPr/>
            </p:nvSpPr>
            <p:spPr bwMode="auto">
              <a:xfrm>
                <a:off x="1393189" y="4794508"/>
                <a:ext cx="232725" cy="201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600" b="1" baseline="0"/>
                  <a:t>B</a:t>
                </a:r>
              </a:p>
            </p:txBody>
          </p:sp>
          <p:grpSp>
            <p:nvGrpSpPr>
              <p:cNvPr id="81" name="Group 32"/>
              <p:cNvGrpSpPr>
                <a:grpSpLocks/>
              </p:cNvGrpSpPr>
              <p:nvPr/>
            </p:nvGrpSpPr>
            <p:grpSpPr bwMode="auto">
              <a:xfrm>
                <a:off x="2876811" y="6132709"/>
                <a:ext cx="220604" cy="301500"/>
                <a:chOff x="1655" y="3612"/>
                <a:chExt cx="182" cy="317"/>
              </a:xfrm>
            </p:grpSpPr>
            <p:sp>
              <p:nvSpPr>
                <p:cNvPr id="95" name="Line 30"/>
                <p:cNvSpPr>
                  <a:spLocks noChangeShapeType="1"/>
                </p:cNvSpPr>
                <p:nvPr/>
              </p:nvSpPr>
              <p:spPr bwMode="auto">
                <a:xfrm>
                  <a:off x="1746" y="3702"/>
                  <a:ext cx="0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6" name="AutoShape 31"/>
                <p:cNvSpPr>
                  <a:spLocks noChangeArrowheads="1"/>
                </p:cNvSpPr>
                <p:nvPr/>
              </p:nvSpPr>
              <p:spPr bwMode="auto">
                <a:xfrm rot="-2674785">
                  <a:off x="1655" y="3612"/>
                  <a:ext cx="182" cy="182"/>
                </a:xfrm>
                <a:prstGeom prst="rtTriangl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endParaRPr lang="pt-BR"/>
                </a:p>
              </p:txBody>
            </p:sp>
          </p:grpSp>
          <p:grpSp>
            <p:nvGrpSpPr>
              <p:cNvPr id="82" name="Group 33"/>
              <p:cNvGrpSpPr>
                <a:grpSpLocks/>
              </p:cNvGrpSpPr>
              <p:nvPr/>
            </p:nvGrpSpPr>
            <p:grpSpPr bwMode="auto">
              <a:xfrm>
                <a:off x="1541066" y="4535808"/>
                <a:ext cx="220604" cy="301500"/>
                <a:chOff x="1655" y="3612"/>
                <a:chExt cx="182" cy="317"/>
              </a:xfrm>
            </p:grpSpPr>
            <p:sp>
              <p:nvSpPr>
                <p:cNvPr id="93" name="Line 34"/>
                <p:cNvSpPr>
                  <a:spLocks noChangeShapeType="1"/>
                </p:cNvSpPr>
                <p:nvPr/>
              </p:nvSpPr>
              <p:spPr bwMode="auto">
                <a:xfrm>
                  <a:off x="1746" y="3702"/>
                  <a:ext cx="0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4" name="AutoShape 35"/>
                <p:cNvSpPr>
                  <a:spLocks noChangeArrowheads="1"/>
                </p:cNvSpPr>
                <p:nvPr/>
              </p:nvSpPr>
              <p:spPr bwMode="auto">
                <a:xfrm rot="-2674785">
                  <a:off x="1655" y="3612"/>
                  <a:ext cx="182" cy="182"/>
                </a:xfrm>
                <a:prstGeom prst="rtTriangl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endParaRPr lang="pt-BR"/>
                </a:p>
              </p:txBody>
            </p:sp>
          </p:grpSp>
          <p:grpSp>
            <p:nvGrpSpPr>
              <p:cNvPr id="83" name="Group 36"/>
              <p:cNvGrpSpPr>
                <a:grpSpLocks/>
              </p:cNvGrpSpPr>
              <p:nvPr/>
            </p:nvGrpSpPr>
            <p:grpSpPr bwMode="auto">
              <a:xfrm>
                <a:off x="5955568" y="5614358"/>
                <a:ext cx="220604" cy="301500"/>
                <a:chOff x="1655" y="3612"/>
                <a:chExt cx="182" cy="317"/>
              </a:xfrm>
            </p:grpSpPr>
            <p:sp>
              <p:nvSpPr>
                <p:cNvPr id="91" name="Line 37"/>
                <p:cNvSpPr>
                  <a:spLocks noChangeShapeType="1"/>
                </p:cNvSpPr>
                <p:nvPr/>
              </p:nvSpPr>
              <p:spPr bwMode="auto">
                <a:xfrm>
                  <a:off x="1746" y="3702"/>
                  <a:ext cx="0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2" name="AutoShape 38"/>
                <p:cNvSpPr>
                  <a:spLocks noChangeArrowheads="1"/>
                </p:cNvSpPr>
                <p:nvPr/>
              </p:nvSpPr>
              <p:spPr bwMode="auto">
                <a:xfrm rot="-2674785">
                  <a:off x="1655" y="3612"/>
                  <a:ext cx="182" cy="182"/>
                </a:xfrm>
                <a:prstGeom prst="rtTriangl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endParaRPr lang="pt-BR"/>
                </a:p>
              </p:txBody>
            </p:sp>
          </p:grpSp>
          <p:grpSp>
            <p:nvGrpSpPr>
              <p:cNvPr id="84" name="Group 39"/>
              <p:cNvGrpSpPr>
                <a:grpSpLocks/>
              </p:cNvGrpSpPr>
              <p:nvPr/>
            </p:nvGrpSpPr>
            <p:grpSpPr bwMode="auto">
              <a:xfrm>
                <a:off x="6121627" y="4881058"/>
                <a:ext cx="220604" cy="301500"/>
                <a:chOff x="1655" y="3612"/>
                <a:chExt cx="182" cy="317"/>
              </a:xfrm>
            </p:grpSpPr>
            <p:sp>
              <p:nvSpPr>
                <p:cNvPr id="89" name="Line 40"/>
                <p:cNvSpPr>
                  <a:spLocks noChangeShapeType="1"/>
                </p:cNvSpPr>
                <p:nvPr/>
              </p:nvSpPr>
              <p:spPr bwMode="auto">
                <a:xfrm>
                  <a:off x="1746" y="3702"/>
                  <a:ext cx="0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0" name="AutoShape 41"/>
                <p:cNvSpPr>
                  <a:spLocks noChangeArrowheads="1"/>
                </p:cNvSpPr>
                <p:nvPr/>
              </p:nvSpPr>
              <p:spPr bwMode="auto">
                <a:xfrm rot="-2674785">
                  <a:off x="1655" y="3612"/>
                  <a:ext cx="182" cy="182"/>
                </a:xfrm>
                <a:prstGeom prst="rtTriangl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endParaRPr lang="pt-BR"/>
                </a:p>
              </p:txBody>
            </p:sp>
          </p:grpSp>
          <p:grpSp>
            <p:nvGrpSpPr>
              <p:cNvPr id="86" name="Group 48"/>
              <p:cNvGrpSpPr>
                <a:grpSpLocks/>
              </p:cNvGrpSpPr>
              <p:nvPr/>
            </p:nvGrpSpPr>
            <p:grpSpPr bwMode="auto">
              <a:xfrm>
                <a:off x="2547117" y="6218309"/>
                <a:ext cx="220604" cy="215900"/>
                <a:chOff x="2336" y="3838"/>
                <a:chExt cx="182" cy="227"/>
              </a:xfrm>
            </p:grpSpPr>
            <p:sp>
              <p:nvSpPr>
                <p:cNvPr id="87" name="Line 46"/>
                <p:cNvSpPr>
                  <a:spLocks noChangeShapeType="1"/>
                </p:cNvSpPr>
                <p:nvPr/>
              </p:nvSpPr>
              <p:spPr bwMode="auto">
                <a:xfrm>
                  <a:off x="2427" y="3838"/>
                  <a:ext cx="0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8" name="AutoShape 47"/>
                <p:cNvSpPr>
                  <a:spLocks noChangeArrowheads="1"/>
                </p:cNvSpPr>
                <p:nvPr/>
              </p:nvSpPr>
              <p:spPr bwMode="auto">
                <a:xfrm rot="7934754">
                  <a:off x="2336" y="3853"/>
                  <a:ext cx="182" cy="182"/>
                </a:xfrm>
                <a:prstGeom prst="rtTriangl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l"/>
                  <a:endParaRPr lang="pt-BR"/>
                </a:p>
              </p:txBody>
            </p:sp>
          </p:grpSp>
        </p:grpSp>
        <p:grpSp>
          <p:nvGrpSpPr>
            <p:cNvPr id="58" name="Grupo 57"/>
            <p:cNvGrpSpPr/>
            <p:nvPr/>
          </p:nvGrpSpPr>
          <p:grpSpPr>
            <a:xfrm>
              <a:off x="1115616" y="4890569"/>
              <a:ext cx="4996314" cy="1643505"/>
              <a:chOff x="1115616" y="4890569"/>
              <a:chExt cx="4996314" cy="1643505"/>
            </a:xfrm>
          </p:grpSpPr>
          <p:sp>
            <p:nvSpPr>
              <p:cNvPr id="59" name="Freeform 46"/>
              <p:cNvSpPr>
                <a:spLocks/>
              </p:cNvSpPr>
              <p:nvPr/>
            </p:nvSpPr>
            <p:spPr bwMode="auto">
              <a:xfrm>
                <a:off x="1115616" y="4890569"/>
                <a:ext cx="1567257" cy="1074746"/>
              </a:xfrm>
              <a:custGeom>
                <a:avLst/>
                <a:gdLst>
                  <a:gd name="T0" fmla="*/ 505 w 1293"/>
                  <a:gd name="T1" fmla="*/ 0 h 1130"/>
                  <a:gd name="T2" fmla="*/ 483 w 1293"/>
                  <a:gd name="T3" fmla="*/ 94 h 1130"/>
                  <a:gd name="T4" fmla="*/ 396 w 1293"/>
                  <a:gd name="T5" fmla="*/ 291 h 1130"/>
                  <a:gd name="T6" fmla="*/ 221 w 1293"/>
                  <a:gd name="T7" fmla="*/ 371 h 1130"/>
                  <a:gd name="T8" fmla="*/ 90 w 1293"/>
                  <a:gd name="T9" fmla="*/ 415 h 1130"/>
                  <a:gd name="T10" fmla="*/ 53 w 1293"/>
                  <a:gd name="T11" fmla="*/ 459 h 1130"/>
                  <a:gd name="T12" fmla="*/ 24 w 1293"/>
                  <a:gd name="T13" fmla="*/ 532 h 1130"/>
                  <a:gd name="T14" fmla="*/ 60 w 1293"/>
                  <a:gd name="T15" fmla="*/ 787 h 1130"/>
                  <a:gd name="T16" fmla="*/ 155 w 1293"/>
                  <a:gd name="T17" fmla="*/ 918 h 1130"/>
                  <a:gd name="T18" fmla="*/ 192 w 1293"/>
                  <a:gd name="T19" fmla="*/ 947 h 1130"/>
                  <a:gd name="T20" fmla="*/ 235 w 1293"/>
                  <a:gd name="T21" fmla="*/ 977 h 1130"/>
                  <a:gd name="T22" fmla="*/ 316 w 1293"/>
                  <a:gd name="T23" fmla="*/ 1006 h 1130"/>
                  <a:gd name="T24" fmla="*/ 1220 w 1293"/>
                  <a:gd name="T25" fmla="*/ 1006 h 1130"/>
                  <a:gd name="T26" fmla="*/ 1256 w 1293"/>
                  <a:gd name="T27" fmla="*/ 1042 h 1130"/>
                  <a:gd name="T28" fmla="*/ 1285 w 1293"/>
                  <a:gd name="T29" fmla="*/ 1108 h 1130"/>
                  <a:gd name="T30" fmla="*/ 1293 w 1293"/>
                  <a:gd name="T31" fmla="*/ 1130 h 113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93"/>
                  <a:gd name="T49" fmla="*/ 0 h 1130"/>
                  <a:gd name="T50" fmla="*/ 1293 w 1293"/>
                  <a:gd name="T51" fmla="*/ 1130 h 113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93" h="1130">
                    <a:moveTo>
                      <a:pt x="505" y="0"/>
                    </a:moveTo>
                    <a:cubicBezTo>
                      <a:pt x="500" y="33"/>
                      <a:pt x="494" y="63"/>
                      <a:pt x="483" y="94"/>
                    </a:cubicBezTo>
                    <a:cubicBezTo>
                      <a:pt x="478" y="188"/>
                      <a:pt x="493" y="260"/>
                      <a:pt x="396" y="291"/>
                    </a:cubicBezTo>
                    <a:cubicBezTo>
                      <a:pt x="341" y="327"/>
                      <a:pt x="286" y="358"/>
                      <a:pt x="221" y="371"/>
                    </a:cubicBezTo>
                    <a:cubicBezTo>
                      <a:pt x="178" y="393"/>
                      <a:pt x="135" y="401"/>
                      <a:pt x="90" y="415"/>
                    </a:cubicBezTo>
                    <a:cubicBezTo>
                      <a:pt x="79" y="431"/>
                      <a:pt x="62" y="442"/>
                      <a:pt x="53" y="459"/>
                    </a:cubicBezTo>
                    <a:cubicBezTo>
                      <a:pt x="39" y="483"/>
                      <a:pt x="41" y="507"/>
                      <a:pt x="24" y="532"/>
                    </a:cubicBezTo>
                    <a:cubicBezTo>
                      <a:pt x="29" y="674"/>
                      <a:pt x="0" y="704"/>
                      <a:pt x="60" y="787"/>
                    </a:cubicBezTo>
                    <a:cubicBezTo>
                      <a:pt x="74" y="838"/>
                      <a:pt x="107" y="895"/>
                      <a:pt x="155" y="918"/>
                    </a:cubicBezTo>
                    <a:cubicBezTo>
                      <a:pt x="170" y="959"/>
                      <a:pt x="151" y="926"/>
                      <a:pt x="192" y="947"/>
                    </a:cubicBezTo>
                    <a:cubicBezTo>
                      <a:pt x="208" y="955"/>
                      <a:pt x="218" y="973"/>
                      <a:pt x="235" y="977"/>
                    </a:cubicBezTo>
                    <a:cubicBezTo>
                      <a:pt x="266" y="984"/>
                      <a:pt x="288" y="991"/>
                      <a:pt x="316" y="1006"/>
                    </a:cubicBezTo>
                    <a:cubicBezTo>
                      <a:pt x="636" y="999"/>
                      <a:pt x="889" y="989"/>
                      <a:pt x="1220" y="1006"/>
                    </a:cubicBezTo>
                    <a:cubicBezTo>
                      <a:pt x="1237" y="1007"/>
                      <a:pt x="1242" y="1033"/>
                      <a:pt x="1256" y="1042"/>
                    </a:cubicBezTo>
                    <a:cubicBezTo>
                      <a:pt x="1265" y="1066"/>
                      <a:pt x="1274" y="1085"/>
                      <a:pt x="1285" y="1108"/>
                    </a:cubicBezTo>
                    <a:cubicBezTo>
                      <a:pt x="1288" y="1115"/>
                      <a:pt x="1293" y="1130"/>
                      <a:pt x="1293" y="1130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" name="Freeform 47"/>
              <p:cNvSpPr>
                <a:spLocks/>
              </p:cNvSpPr>
              <p:nvPr/>
            </p:nvSpPr>
            <p:spPr bwMode="auto">
              <a:xfrm>
                <a:off x="2921659" y="5874960"/>
                <a:ext cx="2906638" cy="659114"/>
              </a:xfrm>
              <a:custGeom>
                <a:avLst/>
                <a:gdLst>
                  <a:gd name="T0" fmla="*/ 2398 w 2398"/>
                  <a:gd name="T1" fmla="*/ 0 h 693"/>
                  <a:gd name="T2" fmla="*/ 2369 w 2398"/>
                  <a:gd name="T3" fmla="*/ 102 h 693"/>
                  <a:gd name="T4" fmla="*/ 2311 w 2398"/>
                  <a:gd name="T5" fmla="*/ 175 h 693"/>
                  <a:gd name="T6" fmla="*/ 2150 w 2398"/>
                  <a:gd name="T7" fmla="*/ 292 h 693"/>
                  <a:gd name="T8" fmla="*/ 2034 w 2398"/>
                  <a:gd name="T9" fmla="*/ 343 h 693"/>
                  <a:gd name="T10" fmla="*/ 1888 w 2398"/>
                  <a:gd name="T11" fmla="*/ 379 h 693"/>
                  <a:gd name="T12" fmla="*/ 1786 w 2398"/>
                  <a:gd name="T13" fmla="*/ 430 h 693"/>
                  <a:gd name="T14" fmla="*/ 1713 w 2398"/>
                  <a:gd name="T15" fmla="*/ 459 h 693"/>
                  <a:gd name="T16" fmla="*/ 1691 w 2398"/>
                  <a:gd name="T17" fmla="*/ 474 h 693"/>
                  <a:gd name="T18" fmla="*/ 1414 w 2398"/>
                  <a:gd name="T19" fmla="*/ 496 h 693"/>
                  <a:gd name="T20" fmla="*/ 1319 w 2398"/>
                  <a:gd name="T21" fmla="*/ 532 h 693"/>
                  <a:gd name="T22" fmla="*/ 1137 w 2398"/>
                  <a:gd name="T23" fmla="*/ 583 h 693"/>
                  <a:gd name="T24" fmla="*/ 1108 w 2398"/>
                  <a:gd name="T25" fmla="*/ 598 h 693"/>
                  <a:gd name="T26" fmla="*/ 1079 w 2398"/>
                  <a:gd name="T27" fmla="*/ 605 h 693"/>
                  <a:gd name="T28" fmla="*/ 1013 w 2398"/>
                  <a:gd name="T29" fmla="*/ 642 h 693"/>
                  <a:gd name="T30" fmla="*/ 955 w 2398"/>
                  <a:gd name="T31" fmla="*/ 656 h 693"/>
                  <a:gd name="T32" fmla="*/ 882 w 2398"/>
                  <a:gd name="T33" fmla="*/ 693 h 693"/>
                  <a:gd name="T34" fmla="*/ 692 w 2398"/>
                  <a:gd name="T35" fmla="*/ 642 h 693"/>
                  <a:gd name="T36" fmla="*/ 619 w 2398"/>
                  <a:gd name="T37" fmla="*/ 598 h 693"/>
                  <a:gd name="T38" fmla="*/ 597 w 2398"/>
                  <a:gd name="T39" fmla="*/ 569 h 693"/>
                  <a:gd name="T40" fmla="*/ 554 w 2398"/>
                  <a:gd name="T41" fmla="*/ 532 h 693"/>
                  <a:gd name="T42" fmla="*/ 430 w 2398"/>
                  <a:gd name="T43" fmla="*/ 364 h 693"/>
                  <a:gd name="T44" fmla="*/ 357 w 2398"/>
                  <a:gd name="T45" fmla="*/ 226 h 693"/>
                  <a:gd name="T46" fmla="*/ 277 w 2398"/>
                  <a:gd name="T47" fmla="*/ 219 h 693"/>
                  <a:gd name="T48" fmla="*/ 0 w 2398"/>
                  <a:gd name="T49" fmla="*/ 226 h 69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98"/>
                  <a:gd name="T76" fmla="*/ 0 h 693"/>
                  <a:gd name="T77" fmla="*/ 2398 w 2398"/>
                  <a:gd name="T78" fmla="*/ 693 h 69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98" h="693">
                    <a:moveTo>
                      <a:pt x="2398" y="0"/>
                    </a:moveTo>
                    <a:cubicBezTo>
                      <a:pt x="2389" y="36"/>
                      <a:pt x="2391" y="70"/>
                      <a:pt x="2369" y="102"/>
                    </a:cubicBezTo>
                    <a:cubicBezTo>
                      <a:pt x="2356" y="143"/>
                      <a:pt x="2355" y="161"/>
                      <a:pt x="2311" y="175"/>
                    </a:cubicBezTo>
                    <a:cubicBezTo>
                      <a:pt x="2279" y="222"/>
                      <a:pt x="2203" y="265"/>
                      <a:pt x="2150" y="292"/>
                    </a:cubicBezTo>
                    <a:cubicBezTo>
                      <a:pt x="2126" y="329"/>
                      <a:pt x="2075" y="332"/>
                      <a:pt x="2034" y="343"/>
                    </a:cubicBezTo>
                    <a:cubicBezTo>
                      <a:pt x="1992" y="370"/>
                      <a:pt x="1937" y="364"/>
                      <a:pt x="1888" y="379"/>
                    </a:cubicBezTo>
                    <a:cubicBezTo>
                      <a:pt x="1852" y="403"/>
                      <a:pt x="1828" y="420"/>
                      <a:pt x="1786" y="430"/>
                    </a:cubicBezTo>
                    <a:cubicBezTo>
                      <a:pt x="1743" y="473"/>
                      <a:pt x="1789" y="436"/>
                      <a:pt x="1713" y="459"/>
                    </a:cubicBezTo>
                    <a:cubicBezTo>
                      <a:pt x="1705" y="462"/>
                      <a:pt x="1699" y="470"/>
                      <a:pt x="1691" y="474"/>
                    </a:cubicBezTo>
                    <a:cubicBezTo>
                      <a:pt x="1616" y="507"/>
                      <a:pt x="1444" y="495"/>
                      <a:pt x="1414" y="496"/>
                    </a:cubicBezTo>
                    <a:cubicBezTo>
                      <a:pt x="1384" y="515"/>
                      <a:pt x="1353" y="521"/>
                      <a:pt x="1319" y="532"/>
                    </a:cubicBezTo>
                    <a:cubicBezTo>
                      <a:pt x="1272" y="564"/>
                      <a:pt x="1193" y="575"/>
                      <a:pt x="1137" y="583"/>
                    </a:cubicBezTo>
                    <a:cubicBezTo>
                      <a:pt x="1127" y="588"/>
                      <a:pt x="1118" y="594"/>
                      <a:pt x="1108" y="598"/>
                    </a:cubicBezTo>
                    <a:cubicBezTo>
                      <a:pt x="1099" y="602"/>
                      <a:pt x="1088" y="601"/>
                      <a:pt x="1079" y="605"/>
                    </a:cubicBezTo>
                    <a:cubicBezTo>
                      <a:pt x="1025" y="631"/>
                      <a:pt x="1053" y="631"/>
                      <a:pt x="1013" y="642"/>
                    </a:cubicBezTo>
                    <a:cubicBezTo>
                      <a:pt x="994" y="647"/>
                      <a:pt x="955" y="656"/>
                      <a:pt x="955" y="656"/>
                    </a:cubicBezTo>
                    <a:cubicBezTo>
                      <a:pt x="930" y="673"/>
                      <a:pt x="907" y="676"/>
                      <a:pt x="882" y="693"/>
                    </a:cubicBezTo>
                    <a:cubicBezTo>
                      <a:pt x="790" y="685"/>
                      <a:pt x="771" y="685"/>
                      <a:pt x="692" y="642"/>
                    </a:cubicBezTo>
                    <a:cubicBezTo>
                      <a:pt x="667" y="629"/>
                      <a:pt x="619" y="598"/>
                      <a:pt x="619" y="598"/>
                    </a:cubicBezTo>
                    <a:cubicBezTo>
                      <a:pt x="612" y="588"/>
                      <a:pt x="606" y="578"/>
                      <a:pt x="597" y="569"/>
                    </a:cubicBezTo>
                    <a:cubicBezTo>
                      <a:pt x="584" y="556"/>
                      <a:pt x="566" y="547"/>
                      <a:pt x="554" y="532"/>
                    </a:cubicBezTo>
                    <a:cubicBezTo>
                      <a:pt x="510" y="478"/>
                      <a:pt x="469" y="422"/>
                      <a:pt x="430" y="364"/>
                    </a:cubicBezTo>
                    <a:cubicBezTo>
                      <a:pt x="399" y="318"/>
                      <a:pt x="387" y="271"/>
                      <a:pt x="357" y="226"/>
                    </a:cubicBezTo>
                    <a:cubicBezTo>
                      <a:pt x="342" y="204"/>
                      <a:pt x="304" y="221"/>
                      <a:pt x="277" y="219"/>
                    </a:cubicBezTo>
                    <a:cubicBezTo>
                      <a:pt x="82" y="228"/>
                      <a:pt x="174" y="226"/>
                      <a:pt x="0" y="226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" name="Freeform 48"/>
              <p:cNvSpPr>
                <a:spLocks/>
              </p:cNvSpPr>
              <p:nvPr/>
            </p:nvSpPr>
            <p:spPr bwMode="auto">
              <a:xfrm>
                <a:off x="2903477" y="5202531"/>
                <a:ext cx="3208453" cy="824606"/>
              </a:xfrm>
              <a:custGeom>
                <a:avLst/>
                <a:gdLst>
                  <a:gd name="T0" fmla="*/ 2647 w 2647"/>
                  <a:gd name="T1" fmla="*/ 0 h 867"/>
                  <a:gd name="T2" fmla="*/ 2588 w 2647"/>
                  <a:gd name="T3" fmla="*/ 58 h 867"/>
                  <a:gd name="T4" fmla="*/ 2501 w 2647"/>
                  <a:gd name="T5" fmla="*/ 124 h 867"/>
                  <a:gd name="T6" fmla="*/ 2370 w 2647"/>
                  <a:gd name="T7" fmla="*/ 211 h 867"/>
                  <a:gd name="T8" fmla="*/ 2340 w 2647"/>
                  <a:gd name="T9" fmla="*/ 233 h 867"/>
                  <a:gd name="T10" fmla="*/ 2275 w 2647"/>
                  <a:gd name="T11" fmla="*/ 248 h 867"/>
                  <a:gd name="T12" fmla="*/ 1823 w 2647"/>
                  <a:gd name="T13" fmla="*/ 240 h 867"/>
                  <a:gd name="T14" fmla="*/ 1670 w 2647"/>
                  <a:gd name="T15" fmla="*/ 167 h 867"/>
                  <a:gd name="T16" fmla="*/ 1604 w 2647"/>
                  <a:gd name="T17" fmla="*/ 160 h 867"/>
                  <a:gd name="T18" fmla="*/ 1531 w 2647"/>
                  <a:gd name="T19" fmla="*/ 138 h 867"/>
                  <a:gd name="T20" fmla="*/ 1473 w 2647"/>
                  <a:gd name="T21" fmla="*/ 124 h 867"/>
                  <a:gd name="T22" fmla="*/ 1043 w 2647"/>
                  <a:gd name="T23" fmla="*/ 153 h 867"/>
                  <a:gd name="T24" fmla="*/ 897 w 2647"/>
                  <a:gd name="T25" fmla="*/ 182 h 867"/>
                  <a:gd name="T26" fmla="*/ 722 w 2647"/>
                  <a:gd name="T27" fmla="*/ 269 h 867"/>
                  <a:gd name="T28" fmla="*/ 707 w 2647"/>
                  <a:gd name="T29" fmla="*/ 291 h 867"/>
                  <a:gd name="T30" fmla="*/ 685 w 2647"/>
                  <a:gd name="T31" fmla="*/ 306 h 867"/>
                  <a:gd name="T32" fmla="*/ 656 w 2647"/>
                  <a:gd name="T33" fmla="*/ 350 h 867"/>
                  <a:gd name="T34" fmla="*/ 605 w 2647"/>
                  <a:gd name="T35" fmla="*/ 386 h 867"/>
                  <a:gd name="T36" fmla="*/ 547 w 2647"/>
                  <a:gd name="T37" fmla="*/ 466 h 867"/>
                  <a:gd name="T38" fmla="*/ 488 w 2647"/>
                  <a:gd name="T39" fmla="*/ 517 h 867"/>
                  <a:gd name="T40" fmla="*/ 423 w 2647"/>
                  <a:gd name="T41" fmla="*/ 568 h 867"/>
                  <a:gd name="T42" fmla="*/ 386 w 2647"/>
                  <a:gd name="T43" fmla="*/ 598 h 867"/>
                  <a:gd name="T44" fmla="*/ 350 w 2647"/>
                  <a:gd name="T45" fmla="*/ 627 h 867"/>
                  <a:gd name="T46" fmla="*/ 292 w 2647"/>
                  <a:gd name="T47" fmla="*/ 670 h 867"/>
                  <a:gd name="T48" fmla="*/ 197 w 2647"/>
                  <a:gd name="T49" fmla="*/ 729 h 867"/>
                  <a:gd name="T50" fmla="*/ 131 w 2647"/>
                  <a:gd name="T51" fmla="*/ 780 h 867"/>
                  <a:gd name="T52" fmla="*/ 117 w 2647"/>
                  <a:gd name="T53" fmla="*/ 802 h 867"/>
                  <a:gd name="T54" fmla="*/ 73 w 2647"/>
                  <a:gd name="T55" fmla="*/ 816 h 867"/>
                  <a:gd name="T56" fmla="*/ 22 w 2647"/>
                  <a:gd name="T57" fmla="*/ 853 h 867"/>
                  <a:gd name="T58" fmla="*/ 0 w 2647"/>
                  <a:gd name="T59" fmla="*/ 867 h 86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647"/>
                  <a:gd name="T91" fmla="*/ 0 h 867"/>
                  <a:gd name="T92" fmla="*/ 2647 w 2647"/>
                  <a:gd name="T93" fmla="*/ 867 h 86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647" h="867">
                    <a:moveTo>
                      <a:pt x="2647" y="0"/>
                    </a:moveTo>
                    <a:cubicBezTo>
                      <a:pt x="2629" y="26"/>
                      <a:pt x="2610" y="38"/>
                      <a:pt x="2588" y="58"/>
                    </a:cubicBezTo>
                    <a:cubicBezTo>
                      <a:pt x="2551" y="92"/>
                      <a:pt x="2546" y="108"/>
                      <a:pt x="2501" y="124"/>
                    </a:cubicBezTo>
                    <a:cubicBezTo>
                      <a:pt x="2465" y="176"/>
                      <a:pt x="2420" y="181"/>
                      <a:pt x="2370" y="211"/>
                    </a:cubicBezTo>
                    <a:cubicBezTo>
                      <a:pt x="2359" y="217"/>
                      <a:pt x="2351" y="228"/>
                      <a:pt x="2340" y="233"/>
                    </a:cubicBezTo>
                    <a:cubicBezTo>
                      <a:pt x="2320" y="242"/>
                      <a:pt x="2296" y="242"/>
                      <a:pt x="2275" y="248"/>
                    </a:cubicBezTo>
                    <a:cubicBezTo>
                      <a:pt x="2124" y="245"/>
                      <a:pt x="1973" y="249"/>
                      <a:pt x="1823" y="240"/>
                    </a:cubicBezTo>
                    <a:cubicBezTo>
                      <a:pt x="1766" y="237"/>
                      <a:pt x="1722" y="180"/>
                      <a:pt x="1670" y="167"/>
                    </a:cubicBezTo>
                    <a:cubicBezTo>
                      <a:pt x="1649" y="162"/>
                      <a:pt x="1626" y="162"/>
                      <a:pt x="1604" y="160"/>
                    </a:cubicBezTo>
                    <a:cubicBezTo>
                      <a:pt x="1580" y="152"/>
                      <a:pt x="1555" y="145"/>
                      <a:pt x="1531" y="138"/>
                    </a:cubicBezTo>
                    <a:cubicBezTo>
                      <a:pt x="1512" y="133"/>
                      <a:pt x="1473" y="124"/>
                      <a:pt x="1473" y="124"/>
                    </a:cubicBezTo>
                    <a:cubicBezTo>
                      <a:pt x="1322" y="129"/>
                      <a:pt x="1191" y="145"/>
                      <a:pt x="1043" y="153"/>
                    </a:cubicBezTo>
                    <a:cubicBezTo>
                      <a:pt x="995" y="164"/>
                      <a:pt x="946" y="173"/>
                      <a:pt x="897" y="182"/>
                    </a:cubicBezTo>
                    <a:cubicBezTo>
                      <a:pt x="848" y="231"/>
                      <a:pt x="779" y="233"/>
                      <a:pt x="722" y="269"/>
                    </a:cubicBezTo>
                    <a:cubicBezTo>
                      <a:pt x="717" y="276"/>
                      <a:pt x="713" y="285"/>
                      <a:pt x="707" y="291"/>
                    </a:cubicBezTo>
                    <a:cubicBezTo>
                      <a:pt x="701" y="297"/>
                      <a:pt x="691" y="299"/>
                      <a:pt x="685" y="306"/>
                    </a:cubicBezTo>
                    <a:cubicBezTo>
                      <a:pt x="674" y="319"/>
                      <a:pt x="671" y="341"/>
                      <a:pt x="656" y="350"/>
                    </a:cubicBezTo>
                    <a:cubicBezTo>
                      <a:pt x="624" y="371"/>
                      <a:pt x="641" y="359"/>
                      <a:pt x="605" y="386"/>
                    </a:cubicBezTo>
                    <a:cubicBezTo>
                      <a:pt x="585" y="418"/>
                      <a:pt x="580" y="445"/>
                      <a:pt x="547" y="466"/>
                    </a:cubicBezTo>
                    <a:cubicBezTo>
                      <a:pt x="522" y="503"/>
                      <a:pt x="539" y="483"/>
                      <a:pt x="488" y="517"/>
                    </a:cubicBezTo>
                    <a:cubicBezTo>
                      <a:pt x="388" y="583"/>
                      <a:pt x="484" y="549"/>
                      <a:pt x="423" y="568"/>
                    </a:cubicBezTo>
                    <a:cubicBezTo>
                      <a:pt x="381" y="630"/>
                      <a:pt x="437" y="557"/>
                      <a:pt x="386" y="598"/>
                    </a:cubicBezTo>
                    <a:cubicBezTo>
                      <a:pt x="339" y="636"/>
                      <a:pt x="407" y="606"/>
                      <a:pt x="350" y="627"/>
                    </a:cubicBezTo>
                    <a:cubicBezTo>
                      <a:pt x="331" y="655"/>
                      <a:pt x="317" y="649"/>
                      <a:pt x="292" y="670"/>
                    </a:cubicBezTo>
                    <a:cubicBezTo>
                      <a:pt x="262" y="695"/>
                      <a:pt x="232" y="711"/>
                      <a:pt x="197" y="729"/>
                    </a:cubicBezTo>
                    <a:cubicBezTo>
                      <a:pt x="175" y="757"/>
                      <a:pt x="165" y="769"/>
                      <a:pt x="131" y="780"/>
                    </a:cubicBezTo>
                    <a:cubicBezTo>
                      <a:pt x="126" y="787"/>
                      <a:pt x="124" y="797"/>
                      <a:pt x="117" y="802"/>
                    </a:cubicBezTo>
                    <a:cubicBezTo>
                      <a:pt x="104" y="810"/>
                      <a:pt x="73" y="816"/>
                      <a:pt x="73" y="816"/>
                    </a:cubicBezTo>
                    <a:cubicBezTo>
                      <a:pt x="39" y="850"/>
                      <a:pt x="65" y="829"/>
                      <a:pt x="22" y="853"/>
                    </a:cubicBezTo>
                    <a:cubicBezTo>
                      <a:pt x="14" y="857"/>
                      <a:pt x="0" y="867"/>
                      <a:pt x="0" y="867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7688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570" y="657631"/>
            <a:ext cx="8229600" cy="949609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GEOLOCAL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897326"/>
            <a:ext cx="8784976" cy="477203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Outra configuração com 4 bases de referência no solo, 4 repetidoras no espaço e 1 alvo remoto.</a:t>
            </a:r>
          </a:p>
        </p:txBody>
      </p:sp>
      <p:pic>
        <p:nvPicPr>
          <p:cNvPr id="44" name="Imagem 3">
            <a:extLst>
              <a:ext uri="{FF2B5EF4-FFF2-40B4-BE49-F238E27FC236}">
                <a16:creationId xmlns:a16="http://schemas.microsoft.com/office/drawing/2014/main" id="{4CAFF44F-FE1B-4853-AD9E-2C2DF8794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7" y="2880070"/>
            <a:ext cx="56991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338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2564904"/>
            <a:ext cx="7200800" cy="936104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VANTAGENS E APLICAÇÕES</a:t>
            </a:r>
          </a:p>
        </p:txBody>
      </p:sp>
    </p:spTree>
    <p:extLst>
      <p:ext uri="{BB962C8B-B14F-4D97-AF65-F5344CB8AC3E}">
        <p14:creationId xmlns:p14="http://schemas.microsoft.com/office/powerpoint/2010/main" val="1989169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Vantagens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18457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Por ser independente de qualquer outro sistema GNSS (</a:t>
            </a:r>
            <a:r>
              <a:rPr lang="pt-BR" i="1" dirty="0">
                <a:latin typeface="+mj-lt"/>
              </a:rPr>
              <a:t>Global </a:t>
            </a:r>
            <a:r>
              <a:rPr lang="pt-BR" i="1" dirty="0" err="1">
                <a:latin typeface="+mj-lt"/>
              </a:rPr>
              <a:t>Navigation</a:t>
            </a:r>
            <a:r>
              <a:rPr lang="pt-BR" i="1" dirty="0">
                <a:latin typeface="+mj-lt"/>
              </a:rPr>
              <a:t> </a:t>
            </a:r>
            <a:r>
              <a:rPr lang="pt-BR" i="1" dirty="0" err="1">
                <a:latin typeface="+mj-lt"/>
              </a:rPr>
              <a:t>Satellite</a:t>
            </a:r>
            <a:r>
              <a:rPr lang="pt-BR" i="1" dirty="0">
                <a:latin typeface="+mj-lt"/>
              </a:rPr>
              <a:t> System</a:t>
            </a:r>
            <a:r>
              <a:rPr lang="pt-BR" dirty="0">
                <a:latin typeface="+mj-lt"/>
              </a:rPr>
              <a:t>), o GEOLOCAL é uma </a:t>
            </a:r>
            <a:r>
              <a:rPr lang="pt-BR" b="1" dirty="0">
                <a:latin typeface="+mj-lt"/>
              </a:rPr>
              <a:t>alternativa</a:t>
            </a:r>
            <a:r>
              <a:rPr lang="pt-BR" dirty="0">
                <a:latin typeface="+mj-lt"/>
              </a:rPr>
              <a:t> para estes  sistemas: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GPS (</a:t>
            </a:r>
            <a:r>
              <a:rPr lang="pt-BR" i="1" dirty="0">
                <a:latin typeface="+mj-lt"/>
              </a:rPr>
              <a:t>Global </a:t>
            </a:r>
            <a:r>
              <a:rPr lang="pt-BR" i="1" dirty="0" err="1">
                <a:latin typeface="+mj-lt"/>
              </a:rPr>
              <a:t>Positioning</a:t>
            </a:r>
            <a:r>
              <a:rPr lang="pt-BR" i="1" dirty="0">
                <a:latin typeface="+mj-lt"/>
              </a:rPr>
              <a:t> System</a:t>
            </a:r>
            <a:r>
              <a:rPr lang="pt-BR" dirty="0">
                <a:latin typeface="+mj-lt"/>
              </a:rPr>
              <a:t>, Estados Unidos, em funcionamento),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GLONASS (</a:t>
            </a:r>
            <a:r>
              <a:rPr lang="pt-BR" i="1" dirty="0" err="1">
                <a:latin typeface="+mj-lt"/>
              </a:rPr>
              <a:t>Globalnaya</a:t>
            </a:r>
            <a:r>
              <a:rPr lang="pt-BR" i="1" dirty="0">
                <a:latin typeface="+mj-lt"/>
              </a:rPr>
              <a:t> </a:t>
            </a:r>
            <a:r>
              <a:rPr lang="pt-BR" i="1" dirty="0" err="1">
                <a:latin typeface="+mj-lt"/>
              </a:rPr>
              <a:t>Navigatsionnaya</a:t>
            </a:r>
            <a:r>
              <a:rPr lang="pt-BR" i="1" dirty="0">
                <a:latin typeface="+mj-lt"/>
              </a:rPr>
              <a:t> </a:t>
            </a:r>
            <a:r>
              <a:rPr lang="pt-BR" i="1" dirty="0" err="1">
                <a:latin typeface="+mj-lt"/>
              </a:rPr>
              <a:t>Sputnikovaya</a:t>
            </a:r>
            <a:r>
              <a:rPr lang="pt-BR" i="1" dirty="0">
                <a:latin typeface="+mj-lt"/>
              </a:rPr>
              <a:t> Sistema</a:t>
            </a:r>
            <a:r>
              <a:rPr lang="pt-BR" dirty="0">
                <a:latin typeface="+mj-lt"/>
              </a:rPr>
              <a:t>, Rússia, em funcionamento),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GALILEO (União Europeia, previsto para 2020),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BEIDOU-2 (China, previsto para 2020).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Os </a:t>
            </a:r>
            <a:r>
              <a:rPr lang="pt-BR" b="1" dirty="0">
                <a:latin typeface="+mj-lt"/>
              </a:rPr>
              <a:t>sistemas em funcionamento </a:t>
            </a:r>
            <a:r>
              <a:rPr lang="pt-BR" dirty="0">
                <a:latin typeface="+mj-lt"/>
              </a:rPr>
              <a:t>são oriundos de objetivos militares e a </a:t>
            </a:r>
            <a:r>
              <a:rPr lang="pt-BR" b="1" dirty="0">
                <a:latin typeface="+mj-lt"/>
              </a:rPr>
              <a:t>operação continua não é garantida</a:t>
            </a:r>
            <a:r>
              <a:rPr lang="pt-BR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2403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Vantagens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18457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latin typeface="+mj-lt"/>
              </a:rPr>
              <a:t>Pode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usado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como</a:t>
            </a:r>
            <a:r>
              <a:rPr lang="en-US" dirty="0">
                <a:latin typeface="+mj-lt"/>
              </a:rPr>
              <a:t> </a:t>
            </a:r>
            <a:r>
              <a:rPr lang="en-US" i="1" dirty="0">
                <a:latin typeface="+mj-lt"/>
              </a:rPr>
              <a:t>backup</a:t>
            </a:r>
            <a:r>
              <a:rPr lang="en-US" dirty="0">
                <a:latin typeface="+mj-lt"/>
              </a:rPr>
              <a:t> para </a:t>
            </a:r>
            <a:r>
              <a:rPr lang="en-US" dirty="0" err="1">
                <a:latin typeface="+mj-lt"/>
              </a:rPr>
              <a:t>sistemas</a:t>
            </a:r>
            <a:r>
              <a:rPr lang="en-US" dirty="0">
                <a:latin typeface="+mj-lt"/>
              </a:rPr>
              <a:t> GNSS </a:t>
            </a:r>
            <a:r>
              <a:rPr lang="en-US" dirty="0" err="1">
                <a:latin typeface="+mj-lt"/>
              </a:rPr>
              <a:t>em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aplicações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críticas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locais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onde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esses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sistemas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não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estão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disponíveis</a:t>
            </a:r>
            <a:r>
              <a:rPr lang="en-US" dirty="0">
                <a:latin typeface="+mj-lt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A repetidora pode ser instalada a bordo de um: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satélite,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balão estratosférico,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avião,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drone,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ou pode ser utilizada uma repetidora natural como o excesso de ionização produzido durante chuvas de meteoros.</a:t>
            </a:r>
          </a:p>
        </p:txBody>
      </p:sp>
    </p:spTree>
    <p:extLst>
      <p:ext uri="{BB962C8B-B14F-4D97-AF65-F5344CB8AC3E}">
        <p14:creationId xmlns:p14="http://schemas.microsoft.com/office/powerpoint/2010/main" val="1509881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FB971B6-4E54-4F78-A633-1E7BC90B4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901" y="2636912"/>
            <a:ext cx="4968552" cy="38950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Vantagens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556792"/>
            <a:ext cx="4752528" cy="518457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Dependo do tipo de repetidora e de sua altitude, o sistema GEOLOCAL pode utilizar uma </a:t>
            </a:r>
            <a:r>
              <a:rPr lang="pt-BR" b="1" dirty="0">
                <a:latin typeface="+mj-lt"/>
              </a:rPr>
              <a:t>propagação </a:t>
            </a:r>
            <a:r>
              <a:rPr lang="pt-BR" b="1" dirty="0" err="1">
                <a:latin typeface="+mj-lt"/>
              </a:rPr>
              <a:t>subionosférica</a:t>
            </a:r>
            <a:r>
              <a:rPr lang="pt-BR" dirty="0">
                <a:latin typeface="+mj-lt"/>
              </a:rPr>
              <a:t>, e, assim, </a:t>
            </a:r>
            <a:r>
              <a:rPr lang="pt-BR" b="1" dirty="0">
                <a:latin typeface="+mj-lt"/>
              </a:rPr>
              <a:t>não depender dos modelos</a:t>
            </a:r>
            <a:r>
              <a:rPr lang="pt-BR" dirty="0">
                <a:latin typeface="+mj-lt"/>
              </a:rPr>
              <a:t> da alta atmosfera terrestre e da ionosfera que são </a:t>
            </a:r>
            <a:r>
              <a:rPr lang="pt-BR" b="1" dirty="0">
                <a:latin typeface="+mj-lt"/>
              </a:rPr>
              <a:t>sujeitos a desvios</a:t>
            </a:r>
            <a:r>
              <a:rPr lang="pt-BR" dirty="0">
                <a:latin typeface="+mj-lt"/>
              </a:rPr>
              <a:t> causados pela atividade solar, como é o caso para sistemas como o GPS que utiliza uma propagação </a:t>
            </a:r>
            <a:r>
              <a:rPr lang="pt-BR" dirty="0" err="1">
                <a:latin typeface="+mj-lt"/>
              </a:rPr>
              <a:t>trans-ionosférica</a:t>
            </a:r>
            <a:r>
              <a:rPr lang="pt-BR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5751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3F32A04-5D03-4D79-8314-795A19E58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781" y="2996952"/>
            <a:ext cx="56991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GEOLOCAL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3" y="1700808"/>
            <a:ext cx="8229600" cy="496855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dirty="0">
                <a:latin typeface="+mj-lt"/>
              </a:rPr>
              <a:t>É um sistema brasileiro de georreferenciamento (</a:t>
            </a:r>
            <a:r>
              <a:rPr lang="pt-BR" dirty="0" err="1">
                <a:latin typeface="+mj-lt"/>
              </a:rPr>
              <a:t>posiciona-mento</a:t>
            </a:r>
            <a:r>
              <a:rPr lang="pt-BR" dirty="0">
                <a:latin typeface="+mj-lt"/>
              </a:rPr>
              <a:t>) independente de outros sistemas de navegação por satélite (GPS, por exemplo).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9009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93630CF-1D52-4B11-992B-3E10010A9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996" y="1904264"/>
            <a:ext cx="4381500" cy="35242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928992" cy="1224136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Principais Aplicações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916832"/>
            <a:ext cx="5760640" cy="4824536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Navegação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latin typeface="+mj-lt"/>
              </a:rPr>
              <a:t>Determinação do posicionamento da repetidora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latin typeface="+mj-lt"/>
              </a:rPr>
              <a:t>Navegação espacial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latin typeface="+mj-lt"/>
              </a:rPr>
              <a:t>Determinação de orbitas de satélite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latin typeface="+mj-lt"/>
              </a:rPr>
              <a:t>Navegação de drones, aeronaves e balões.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Sincronismo remoto de relógios.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 err="1">
                <a:latin typeface="+mj-lt"/>
              </a:rPr>
              <a:t>Geoposicionamento</a:t>
            </a:r>
            <a:r>
              <a:rPr lang="pt-BR" dirty="0">
                <a:latin typeface="+mj-lt"/>
              </a:rPr>
              <a:t> de alvos em Terra a partir de quatro (4) bases (3 receptoras e um transceptor) e 4 repetidoras.</a:t>
            </a:r>
          </a:p>
        </p:txBody>
      </p:sp>
    </p:spTree>
    <p:extLst>
      <p:ext uri="{BB962C8B-B14F-4D97-AF65-F5344CB8AC3E}">
        <p14:creationId xmlns:p14="http://schemas.microsoft.com/office/powerpoint/2010/main" val="2868543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84976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Setores Interessados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84576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O setor das </a:t>
            </a:r>
            <a:r>
              <a:rPr lang="pt-BR" b="1" dirty="0">
                <a:latin typeface="+mj-lt"/>
              </a:rPr>
              <a:t>finanças</a:t>
            </a:r>
            <a:r>
              <a:rPr lang="pt-BR" dirty="0">
                <a:latin typeface="+mj-lt"/>
              </a:rPr>
              <a:t> que precisa hoje em dia registrar transações com altíssima resolução temporal de um milionésimo de segundo;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O setor </a:t>
            </a:r>
            <a:r>
              <a:rPr lang="pt-BR" b="1" dirty="0">
                <a:latin typeface="+mj-lt"/>
              </a:rPr>
              <a:t>agrícola</a:t>
            </a:r>
            <a:r>
              <a:rPr lang="pt-BR" dirty="0">
                <a:latin typeface="+mj-lt"/>
              </a:rPr>
              <a:t> na busca por agricultura extensiva e de precisão;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O setor </a:t>
            </a:r>
            <a:r>
              <a:rPr lang="pt-BR" b="1" dirty="0">
                <a:latin typeface="+mj-lt"/>
              </a:rPr>
              <a:t>militar</a:t>
            </a:r>
            <a:r>
              <a:rPr lang="pt-BR" dirty="0">
                <a:latin typeface="+mj-lt"/>
              </a:rPr>
              <a:t>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O setor das </a:t>
            </a:r>
            <a:r>
              <a:rPr lang="pt-BR" b="1" dirty="0">
                <a:latin typeface="+mj-lt"/>
              </a:rPr>
              <a:t>telecomunicações</a:t>
            </a:r>
            <a:r>
              <a:rPr lang="pt-BR" dirty="0">
                <a:latin typeface="+mj-lt"/>
              </a:rPr>
              <a:t> que precisa de repetidoras sincronizadas;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O setor </a:t>
            </a:r>
            <a:r>
              <a:rPr lang="pt-BR" b="1" dirty="0">
                <a:latin typeface="+mj-lt"/>
              </a:rPr>
              <a:t>automotivo</a:t>
            </a:r>
            <a:r>
              <a:rPr lang="pt-BR" dirty="0">
                <a:latin typeface="+mj-lt"/>
              </a:rPr>
              <a:t> que num futuro próximo utilizará transporte individual e coletivo autônomos e sem motorista;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O setor da </a:t>
            </a:r>
            <a:r>
              <a:rPr lang="pt-BR" b="1" dirty="0">
                <a:latin typeface="+mj-lt"/>
              </a:rPr>
              <a:t>exploração energética e plataformas</a:t>
            </a:r>
            <a:r>
              <a:rPr lang="pt-BR" dirty="0">
                <a:latin typeface="+mj-lt"/>
              </a:rPr>
              <a:t> objetivando perfurações de precisão;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O setor </a:t>
            </a:r>
            <a:r>
              <a:rPr lang="pt-BR" b="1" dirty="0">
                <a:latin typeface="+mj-lt"/>
              </a:rPr>
              <a:t>aeronáutico</a:t>
            </a:r>
            <a:r>
              <a:rPr lang="pt-BR" dirty="0">
                <a:latin typeface="+mj-lt"/>
              </a:rPr>
              <a:t> na busca das melhores rotas comerciais otimizando assim a capacidade do espaço aéreo;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O setor </a:t>
            </a:r>
            <a:r>
              <a:rPr lang="pt-BR" b="1" dirty="0">
                <a:latin typeface="+mj-lt"/>
              </a:rPr>
              <a:t>aeroespacial</a:t>
            </a:r>
            <a:r>
              <a:rPr lang="pt-BR" dirty="0">
                <a:latin typeface="+mj-lt"/>
              </a:rPr>
              <a:t> para o controle de órbitas de satélites.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O setor de </a:t>
            </a:r>
            <a:r>
              <a:rPr lang="pt-BR" b="1" dirty="0">
                <a:latin typeface="+mj-lt"/>
              </a:rPr>
              <a:t>distribuição de energia</a:t>
            </a:r>
            <a:r>
              <a:rPr lang="pt-BR" dirty="0">
                <a:latin typeface="+mj-lt"/>
              </a:rPr>
              <a:t>, linhas de transmissão da energia elétrica que precisa de instalações com o tempo sincronizado.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4456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268760"/>
            <a:ext cx="7200800" cy="4536504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COMO FUNCIONA O GEOLOCAL</a:t>
            </a:r>
            <a:br>
              <a:rPr lang="pt-BR" b="1" dirty="0"/>
            </a:b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443007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GEOLOCAL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752528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É um sistema brasileiro de </a:t>
            </a:r>
            <a:r>
              <a:rPr lang="pt-BR" dirty="0" err="1">
                <a:latin typeface="+mj-lt"/>
              </a:rPr>
              <a:t>georreferenciamento</a:t>
            </a:r>
            <a:r>
              <a:rPr lang="pt-BR" dirty="0">
                <a:latin typeface="+mj-lt"/>
              </a:rPr>
              <a:t> independente de outros sistemas de navegação por satélite (GPS, por exemplo).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É baseado na determinação dos tempos de propagação e de atrasos de sinais entre um transceptor e receptores, localizados na Terra, e uma repetidora no espaço.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O transceptor e as bases receptoras são </a:t>
            </a:r>
            <a:r>
              <a:rPr lang="pt-BR" b="1" dirty="0">
                <a:latin typeface="+mj-lt"/>
              </a:rPr>
              <a:t>sincronizados</a:t>
            </a:r>
            <a:r>
              <a:rPr lang="pt-BR" dirty="0">
                <a:latin typeface="+mj-lt"/>
              </a:rPr>
              <a:t> e de </a:t>
            </a:r>
            <a:r>
              <a:rPr lang="pt-BR" b="1" dirty="0">
                <a:latin typeface="+mj-lt"/>
              </a:rPr>
              <a:t>coordenadas geográficas conhecidas</a:t>
            </a:r>
            <a:r>
              <a:rPr lang="pt-BR" dirty="0">
                <a:latin typeface="+mj-lt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A repetidora pode ser instalada a bordo de um satélite, balão estratosférico, avião, </a:t>
            </a:r>
            <a:r>
              <a:rPr lang="pt-BR" dirty="0" err="1">
                <a:latin typeface="+mj-lt"/>
              </a:rPr>
              <a:t>drone</a:t>
            </a:r>
            <a:r>
              <a:rPr lang="pt-BR" dirty="0">
                <a:latin typeface="+mj-lt"/>
              </a:rPr>
              <a:t>, ou pode ser utilizada uma repetidora natural como o excesso de ionização produzido durante chuvas de meteoros.</a:t>
            </a:r>
          </a:p>
        </p:txBody>
      </p:sp>
    </p:spTree>
    <p:extLst>
      <p:ext uri="{BB962C8B-B14F-4D97-AF65-F5344CB8AC3E}">
        <p14:creationId xmlns:p14="http://schemas.microsoft.com/office/powerpoint/2010/main" val="3122489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570" y="609639"/>
            <a:ext cx="8229600" cy="846700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Geometria do </a:t>
            </a:r>
            <a:r>
              <a:rPr lang="pt-BR" dirty="0" err="1"/>
              <a:t>Geolocal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6313" y="1695885"/>
            <a:ext cx="8640960" cy="479213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Quatro bases de referência no solo, com coordenadas geodésicas bem definidas, sincronizadas entre elas.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Uma repetidora no espaço.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dirty="0">
              <a:latin typeface="+mj-lt"/>
            </a:endParaRPr>
          </a:p>
        </p:txBody>
      </p:sp>
      <p:grpSp>
        <p:nvGrpSpPr>
          <p:cNvPr id="55" name="Grupo 54"/>
          <p:cNvGrpSpPr/>
          <p:nvPr/>
        </p:nvGrpSpPr>
        <p:grpSpPr>
          <a:xfrm>
            <a:off x="1852578" y="2978448"/>
            <a:ext cx="5403583" cy="3111727"/>
            <a:chOff x="1115616" y="3422347"/>
            <a:chExt cx="5403583" cy="3111727"/>
          </a:xfrm>
        </p:grpSpPr>
        <p:grpSp>
          <p:nvGrpSpPr>
            <p:cNvPr id="53" name="Grupo 52"/>
            <p:cNvGrpSpPr/>
            <p:nvPr/>
          </p:nvGrpSpPr>
          <p:grpSpPr>
            <a:xfrm>
              <a:off x="1393189" y="3422347"/>
              <a:ext cx="5126010" cy="3011862"/>
              <a:chOff x="1393189" y="3422347"/>
              <a:chExt cx="5126010" cy="3011862"/>
            </a:xfrm>
          </p:grpSpPr>
          <p:sp>
            <p:nvSpPr>
              <p:cNvPr id="14" name="AutoShape 6"/>
              <p:cNvSpPr>
                <a:spLocks noChangeArrowheads="1"/>
              </p:cNvSpPr>
              <p:nvPr/>
            </p:nvSpPr>
            <p:spPr bwMode="auto">
              <a:xfrm>
                <a:off x="4471947" y="3501008"/>
                <a:ext cx="164847" cy="129350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pt-BR"/>
              </a:p>
            </p:txBody>
          </p:sp>
          <p:sp>
            <p:nvSpPr>
              <p:cNvPr id="16" name="Text Box 8"/>
              <p:cNvSpPr txBox="1">
                <a:spLocks noChangeArrowheads="1"/>
              </p:cNvSpPr>
              <p:nvPr/>
            </p:nvSpPr>
            <p:spPr bwMode="auto">
              <a:xfrm>
                <a:off x="5955568" y="5010408"/>
                <a:ext cx="32573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2400" baseline="0" dirty="0">
                    <a:sym typeface="Symbol" pitchFamily="18" charset="2"/>
                  </a:rPr>
                  <a:t></a:t>
                </a:r>
              </a:p>
            </p:txBody>
          </p:sp>
          <p:sp>
            <p:nvSpPr>
              <p:cNvPr id="17" name="Text Box 9"/>
              <p:cNvSpPr txBox="1">
                <a:spLocks noChangeArrowheads="1"/>
              </p:cNvSpPr>
              <p:nvPr/>
            </p:nvSpPr>
            <p:spPr bwMode="auto">
              <a:xfrm>
                <a:off x="5681632" y="5700909"/>
                <a:ext cx="32573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2400" baseline="0" dirty="0">
                    <a:sym typeface="Symbol" pitchFamily="18" charset="2"/>
                  </a:rPr>
                  <a:t></a:t>
                </a:r>
              </a:p>
            </p:txBody>
          </p:sp>
          <p:sp>
            <p:nvSpPr>
              <p:cNvPr id="18" name="Text Box 10"/>
              <p:cNvSpPr txBox="1">
                <a:spLocks noChangeArrowheads="1"/>
              </p:cNvSpPr>
              <p:nvPr/>
            </p:nvSpPr>
            <p:spPr bwMode="auto">
              <a:xfrm>
                <a:off x="1667126" y="4665158"/>
                <a:ext cx="32573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2400" baseline="0" dirty="0">
                    <a:sym typeface="Symbol" pitchFamily="18" charset="2"/>
                  </a:rPr>
                  <a:t></a:t>
                </a:r>
              </a:p>
            </p:txBody>
          </p:sp>
          <p:sp>
            <p:nvSpPr>
              <p:cNvPr id="19" name="Text Box 11"/>
              <p:cNvSpPr txBox="1">
                <a:spLocks noChangeArrowheads="1"/>
              </p:cNvSpPr>
              <p:nvPr/>
            </p:nvSpPr>
            <p:spPr bwMode="auto">
              <a:xfrm>
                <a:off x="2711964" y="5830259"/>
                <a:ext cx="32573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2400" baseline="0" dirty="0">
                    <a:sym typeface="Symbol" pitchFamily="18" charset="2"/>
                  </a:rPr>
                  <a:t></a:t>
                </a:r>
              </a:p>
            </p:txBody>
          </p:sp>
          <p:sp>
            <p:nvSpPr>
              <p:cNvPr id="20" name="Line 12"/>
              <p:cNvSpPr>
                <a:spLocks noChangeShapeType="1"/>
              </p:cNvSpPr>
              <p:nvPr/>
            </p:nvSpPr>
            <p:spPr bwMode="auto">
              <a:xfrm flipH="1">
                <a:off x="1831973" y="3630358"/>
                <a:ext cx="2639974" cy="12079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" name="Line 13"/>
              <p:cNvSpPr>
                <a:spLocks noChangeShapeType="1"/>
              </p:cNvSpPr>
              <p:nvPr/>
            </p:nvSpPr>
            <p:spPr bwMode="auto">
              <a:xfrm>
                <a:off x="4526491" y="3630358"/>
                <a:ext cx="1264230" cy="2242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" name="Line 14"/>
              <p:cNvSpPr>
                <a:spLocks noChangeShapeType="1"/>
              </p:cNvSpPr>
              <p:nvPr/>
            </p:nvSpPr>
            <p:spPr bwMode="auto">
              <a:xfrm>
                <a:off x="4581036" y="3630358"/>
                <a:ext cx="1484834" cy="15531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" name="Line 16"/>
              <p:cNvSpPr>
                <a:spLocks noChangeShapeType="1"/>
              </p:cNvSpPr>
              <p:nvPr/>
            </p:nvSpPr>
            <p:spPr bwMode="auto">
              <a:xfrm flipV="1">
                <a:off x="2839235" y="3639869"/>
                <a:ext cx="1649681" cy="23292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" name="Line 17"/>
              <p:cNvSpPr>
                <a:spLocks noChangeShapeType="1"/>
              </p:cNvSpPr>
              <p:nvPr/>
            </p:nvSpPr>
            <p:spPr bwMode="auto">
              <a:xfrm flipH="1">
                <a:off x="2907113" y="3686473"/>
                <a:ext cx="1593924" cy="22864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" name="Line 18"/>
              <p:cNvSpPr>
                <a:spLocks noChangeShapeType="1"/>
              </p:cNvSpPr>
              <p:nvPr/>
            </p:nvSpPr>
            <p:spPr bwMode="auto">
              <a:xfrm>
                <a:off x="1831973" y="4923858"/>
                <a:ext cx="990293" cy="10785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" name="Line 19"/>
              <p:cNvSpPr>
                <a:spLocks noChangeShapeType="1"/>
              </p:cNvSpPr>
              <p:nvPr/>
            </p:nvSpPr>
            <p:spPr bwMode="auto">
              <a:xfrm>
                <a:off x="1831973" y="4881058"/>
                <a:ext cx="4179353" cy="302451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" name="Line 20"/>
              <p:cNvSpPr>
                <a:spLocks noChangeShapeType="1"/>
              </p:cNvSpPr>
              <p:nvPr/>
            </p:nvSpPr>
            <p:spPr bwMode="auto">
              <a:xfrm flipH="1">
                <a:off x="5846478" y="5269108"/>
                <a:ext cx="219392" cy="6039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" name="Line 21"/>
              <p:cNvSpPr>
                <a:spLocks noChangeShapeType="1"/>
              </p:cNvSpPr>
              <p:nvPr/>
            </p:nvSpPr>
            <p:spPr bwMode="auto">
              <a:xfrm flipV="1">
                <a:off x="2876811" y="5916809"/>
                <a:ext cx="2859366" cy="1293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" name="Text Box 23"/>
              <p:cNvSpPr txBox="1">
                <a:spLocks noChangeArrowheads="1"/>
              </p:cNvSpPr>
              <p:nvPr/>
            </p:nvSpPr>
            <p:spPr bwMode="auto">
              <a:xfrm>
                <a:off x="6011325" y="5873058"/>
                <a:ext cx="232725" cy="201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600" b="1" baseline="0"/>
                  <a:t>D</a:t>
                </a:r>
              </a:p>
            </p:txBody>
          </p:sp>
          <p:sp>
            <p:nvSpPr>
              <p:cNvPr id="31" name="Text Box 24"/>
              <p:cNvSpPr txBox="1">
                <a:spLocks noChangeArrowheads="1"/>
              </p:cNvSpPr>
              <p:nvPr/>
            </p:nvSpPr>
            <p:spPr bwMode="auto">
              <a:xfrm>
                <a:off x="6286474" y="5096958"/>
                <a:ext cx="232725" cy="201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600" b="1" baseline="0"/>
                  <a:t>C</a:t>
                </a:r>
              </a:p>
            </p:txBody>
          </p:sp>
          <p:sp>
            <p:nvSpPr>
              <p:cNvPr id="32" name="Text Box 25"/>
              <p:cNvSpPr txBox="1">
                <a:spLocks noChangeArrowheads="1"/>
              </p:cNvSpPr>
              <p:nvPr/>
            </p:nvSpPr>
            <p:spPr bwMode="auto">
              <a:xfrm>
                <a:off x="4742789" y="3422347"/>
                <a:ext cx="32893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600" b="1" baseline="0" dirty="0"/>
                  <a:t>R</a:t>
                </a:r>
              </a:p>
            </p:txBody>
          </p:sp>
          <p:sp>
            <p:nvSpPr>
              <p:cNvPr id="33" name="Text Box 26"/>
              <p:cNvSpPr txBox="1">
                <a:spLocks noChangeArrowheads="1"/>
              </p:cNvSpPr>
              <p:nvPr/>
            </p:nvSpPr>
            <p:spPr bwMode="auto">
              <a:xfrm>
                <a:off x="2436815" y="5916809"/>
                <a:ext cx="232725" cy="201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600" b="1" baseline="0"/>
                  <a:t>A</a:t>
                </a:r>
              </a:p>
            </p:txBody>
          </p:sp>
          <p:sp>
            <p:nvSpPr>
              <p:cNvPr id="34" name="Text Box 27"/>
              <p:cNvSpPr txBox="1">
                <a:spLocks noChangeArrowheads="1"/>
              </p:cNvSpPr>
              <p:nvPr/>
            </p:nvSpPr>
            <p:spPr bwMode="auto">
              <a:xfrm>
                <a:off x="1393189" y="4794508"/>
                <a:ext cx="232725" cy="201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600" b="1" baseline="0"/>
                  <a:t>B</a:t>
                </a:r>
              </a:p>
            </p:txBody>
          </p:sp>
          <p:grpSp>
            <p:nvGrpSpPr>
              <p:cNvPr id="35" name="Group 32"/>
              <p:cNvGrpSpPr>
                <a:grpSpLocks/>
              </p:cNvGrpSpPr>
              <p:nvPr/>
            </p:nvGrpSpPr>
            <p:grpSpPr bwMode="auto">
              <a:xfrm>
                <a:off x="2876811" y="6132709"/>
                <a:ext cx="220604" cy="301500"/>
                <a:chOff x="1655" y="3612"/>
                <a:chExt cx="182" cy="317"/>
              </a:xfrm>
            </p:grpSpPr>
            <p:sp>
              <p:nvSpPr>
                <p:cNvPr id="51" name="Line 30"/>
                <p:cNvSpPr>
                  <a:spLocks noChangeShapeType="1"/>
                </p:cNvSpPr>
                <p:nvPr/>
              </p:nvSpPr>
              <p:spPr bwMode="auto">
                <a:xfrm>
                  <a:off x="1746" y="3702"/>
                  <a:ext cx="0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2" name="AutoShape 31"/>
                <p:cNvSpPr>
                  <a:spLocks noChangeArrowheads="1"/>
                </p:cNvSpPr>
                <p:nvPr/>
              </p:nvSpPr>
              <p:spPr bwMode="auto">
                <a:xfrm rot="-2674785">
                  <a:off x="1655" y="3612"/>
                  <a:ext cx="182" cy="182"/>
                </a:xfrm>
                <a:prstGeom prst="rtTriangl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endParaRPr lang="pt-BR"/>
                </a:p>
              </p:txBody>
            </p:sp>
          </p:grpSp>
          <p:grpSp>
            <p:nvGrpSpPr>
              <p:cNvPr id="36" name="Group 33"/>
              <p:cNvGrpSpPr>
                <a:grpSpLocks/>
              </p:cNvGrpSpPr>
              <p:nvPr/>
            </p:nvGrpSpPr>
            <p:grpSpPr bwMode="auto">
              <a:xfrm>
                <a:off x="1541066" y="4535808"/>
                <a:ext cx="220604" cy="301500"/>
                <a:chOff x="1655" y="3612"/>
                <a:chExt cx="182" cy="317"/>
              </a:xfrm>
            </p:grpSpPr>
            <p:sp>
              <p:nvSpPr>
                <p:cNvPr id="49" name="Line 34"/>
                <p:cNvSpPr>
                  <a:spLocks noChangeShapeType="1"/>
                </p:cNvSpPr>
                <p:nvPr/>
              </p:nvSpPr>
              <p:spPr bwMode="auto">
                <a:xfrm>
                  <a:off x="1746" y="3702"/>
                  <a:ext cx="0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0" name="AutoShape 35"/>
                <p:cNvSpPr>
                  <a:spLocks noChangeArrowheads="1"/>
                </p:cNvSpPr>
                <p:nvPr/>
              </p:nvSpPr>
              <p:spPr bwMode="auto">
                <a:xfrm rot="-2674785">
                  <a:off x="1655" y="3612"/>
                  <a:ext cx="182" cy="182"/>
                </a:xfrm>
                <a:prstGeom prst="rtTriangl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endParaRPr lang="pt-BR"/>
                </a:p>
              </p:txBody>
            </p:sp>
          </p:grpSp>
          <p:grpSp>
            <p:nvGrpSpPr>
              <p:cNvPr id="37" name="Group 36"/>
              <p:cNvGrpSpPr>
                <a:grpSpLocks/>
              </p:cNvGrpSpPr>
              <p:nvPr/>
            </p:nvGrpSpPr>
            <p:grpSpPr bwMode="auto">
              <a:xfrm>
                <a:off x="5955568" y="5614358"/>
                <a:ext cx="220604" cy="301500"/>
                <a:chOff x="1655" y="3612"/>
                <a:chExt cx="182" cy="317"/>
              </a:xfrm>
            </p:grpSpPr>
            <p:sp>
              <p:nvSpPr>
                <p:cNvPr id="47" name="Line 37"/>
                <p:cNvSpPr>
                  <a:spLocks noChangeShapeType="1"/>
                </p:cNvSpPr>
                <p:nvPr/>
              </p:nvSpPr>
              <p:spPr bwMode="auto">
                <a:xfrm>
                  <a:off x="1746" y="3702"/>
                  <a:ext cx="0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8" name="AutoShape 38"/>
                <p:cNvSpPr>
                  <a:spLocks noChangeArrowheads="1"/>
                </p:cNvSpPr>
                <p:nvPr/>
              </p:nvSpPr>
              <p:spPr bwMode="auto">
                <a:xfrm rot="-2674785">
                  <a:off x="1655" y="3612"/>
                  <a:ext cx="182" cy="182"/>
                </a:xfrm>
                <a:prstGeom prst="rtTriangl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endParaRPr lang="pt-BR"/>
                </a:p>
              </p:txBody>
            </p:sp>
          </p:grpSp>
          <p:grpSp>
            <p:nvGrpSpPr>
              <p:cNvPr id="38" name="Group 39"/>
              <p:cNvGrpSpPr>
                <a:grpSpLocks/>
              </p:cNvGrpSpPr>
              <p:nvPr/>
            </p:nvGrpSpPr>
            <p:grpSpPr bwMode="auto">
              <a:xfrm>
                <a:off x="6121627" y="4881058"/>
                <a:ext cx="220604" cy="301500"/>
                <a:chOff x="1655" y="3612"/>
                <a:chExt cx="182" cy="317"/>
              </a:xfrm>
            </p:grpSpPr>
            <p:sp>
              <p:nvSpPr>
                <p:cNvPr id="45" name="Line 40"/>
                <p:cNvSpPr>
                  <a:spLocks noChangeShapeType="1"/>
                </p:cNvSpPr>
                <p:nvPr/>
              </p:nvSpPr>
              <p:spPr bwMode="auto">
                <a:xfrm>
                  <a:off x="1746" y="3702"/>
                  <a:ext cx="0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6" name="AutoShape 41"/>
                <p:cNvSpPr>
                  <a:spLocks noChangeArrowheads="1"/>
                </p:cNvSpPr>
                <p:nvPr/>
              </p:nvSpPr>
              <p:spPr bwMode="auto">
                <a:xfrm rot="-2674785">
                  <a:off x="1655" y="3612"/>
                  <a:ext cx="182" cy="182"/>
                </a:xfrm>
                <a:prstGeom prst="rtTriangl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endParaRPr lang="pt-BR"/>
                </a:p>
              </p:txBody>
            </p:sp>
          </p:grpSp>
          <p:grpSp>
            <p:nvGrpSpPr>
              <p:cNvPr id="40" name="Group 48"/>
              <p:cNvGrpSpPr>
                <a:grpSpLocks/>
              </p:cNvGrpSpPr>
              <p:nvPr/>
            </p:nvGrpSpPr>
            <p:grpSpPr bwMode="auto">
              <a:xfrm>
                <a:off x="2547117" y="6218309"/>
                <a:ext cx="220604" cy="215900"/>
                <a:chOff x="2336" y="3838"/>
                <a:chExt cx="182" cy="227"/>
              </a:xfrm>
            </p:grpSpPr>
            <p:sp>
              <p:nvSpPr>
                <p:cNvPr id="41" name="Line 46"/>
                <p:cNvSpPr>
                  <a:spLocks noChangeShapeType="1"/>
                </p:cNvSpPr>
                <p:nvPr/>
              </p:nvSpPr>
              <p:spPr bwMode="auto">
                <a:xfrm>
                  <a:off x="2427" y="3838"/>
                  <a:ext cx="0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2" name="AutoShape 47"/>
                <p:cNvSpPr>
                  <a:spLocks noChangeArrowheads="1"/>
                </p:cNvSpPr>
                <p:nvPr/>
              </p:nvSpPr>
              <p:spPr bwMode="auto">
                <a:xfrm rot="7934754">
                  <a:off x="2336" y="3853"/>
                  <a:ext cx="182" cy="182"/>
                </a:xfrm>
                <a:prstGeom prst="rtTriangl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l"/>
                  <a:endParaRPr lang="pt-BR"/>
                </a:p>
              </p:txBody>
            </p:sp>
          </p:grpSp>
        </p:grpSp>
        <p:grpSp>
          <p:nvGrpSpPr>
            <p:cNvPr id="54" name="Grupo 53"/>
            <p:cNvGrpSpPr/>
            <p:nvPr/>
          </p:nvGrpSpPr>
          <p:grpSpPr>
            <a:xfrm>
              <a:off x="1115616" y="4890569"/>
              <a:ext cx="4996314" cy="1643505"/>
              <a:chOff x="1115616" y="4890569"/>
              <a:chExt cx="4996314" cy="1643505"/>
            </a:xfrm>
          </p:grpSpPr>
          <p:sp>
            <p:nvSpPr>
              <p:cNvPr id="10" name="Freeform 46"/>
              <p:cNvSpPr>
                <a:spLocks/>
              </p:cNvSpPr>
              <p:nvPr/>
            </p:nvSpPr>
            <p:spPr bwMode="auto">
              <a:xfrm>
                <a:off x="1115616" y="4890569"/>
                <a:ext cx="1567257" cy="1074746"/>
              </a:xfrm>
              <a:custGeom>
                <a:avLst/>
                <a:gdLst>
                  <a:gd name="T0" fmla="*/ 505 w 1293"/>
                  <a:gd name="T1" fmla="*/ 0 h 1130"/>
                  <a:gd name="T2" fmla="*/ 483 w 1293"/>
                  <a:gd name="T3" fmla="*/ 94 h 1130"/>
                  <a:gd name="T4" fmla="*/ 396 w 1293"/>
                  <a:gd name="T5" fmla="*/ 291 h 1130"/>
                  <a:gd name="T6" fmla="*/ 221 w 1293"/>
                  <a:gd name="T7" fmla="*/ 371 h 1130"/>
                  <a:gd name="T8" fmla="*/ 90 w 1293"/>
                  <a:gd name="T9" fmla="*/ 415 h 1130"/>
                  <a:gd name="T10" fmla="*/ 53 w 1293"/>
                  <a:gd name="T11" fmla="*/ 459 h 1130"/>
                  <a:gd name="T12" fmla="*/ 24 w 1293"/>
                  <a:gd name="T13" fmla="*/ 532 h 1130"/>
                  <a:gd name="T14" fmla="*/ 60 w 1293"/>
                  <a:gd name="T15" fmla="*/ 787 h 1130"/>
                  <a:gd name="T16" fmla="*/ 155 w 1293"/>
                  <a:gd name="T17" fmla="*/ 918 h 1130"/>
                  <a:gd name="T18" fmla="*/ 192 w 1293"/>
                  <a:gd name="T19" fmla="*/ 947 h 1130"/>
                  <a:gd name="T20" fmla="*/ 235 w 1293"/>
                  <a:gd name="T21" fmla="*/ 977 h 1130"/>
                  <a:gd name="T22" fmla="*/ 316 w 1293"/>
                  <a:gd name="T23" fmla="*/ 1006 h 1130"/>
                  <a:gd name="T24" fmla="*/ 1220 w 1293"/>
                  <a:gd name="T25" fmla="*/ 1006 h 1130"/>
                  <a:gd name="T26" fmla="*/ 1256 w 1293"/>
                  <a:gd name="T27" fmla="*/ 1042 h 1130"/>
                  <a:gd name="T28" fmla="*/ 1285 w 1293"/>
                  <a:gd name="T29" fmla="*/ 1108 h 1130"/>
                  <a:gd name="T30" fmla="*/ 1293 w 1293"/>
                  <a:gd name="T31" fmla="*/ 1130 h 113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93"/>
                  <a:gd name="T49" fmla="*/ 0 h 1130"/>
                  <a:gd name="T50" fmla="*/ 1293 w 1293"/>
                  <a:gd name="T51" fmla="*/ 1130 h 113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93" h="1130">
                    <a:moveTo>
                      <a:pt x="505" y="0"/>
                    </a:moveTo>
                    <a:cubicBezTo>
                      <a:pt x="500" y="33"/>
                      <a:pt x="494" y="63"/>
                      <a:pt x="483" y="94"/>
                    </a:cubicBezTo>
                    <a:cubicBezTo>
                      <a:pt x="478" y="188"/>
                      <a:pt x="493" y="260"/>
                      <a:pt x="396" y="291"/>
                    </a:cubicBezTo>
                    <a:cubicBezTo>
                      <a:pt x="341" y="327"/>
                      <a:pt x="286" y="358"/>
                      <a:pt x="221" y="371"/>
                    </a:cubicBezTo>
                    <a:cubicBezTo>
                      <a:pt x="178" y="393"/>
                      <a:pt x="135" y="401"/>
                      <a:pt x="90" y="415"/>
                    </a:cubicBezTo>
                    <a:cubicBezTo>
                      <a:pt x="79" y="431"/>
                      <a:pt x="62" y="442"/>
                      <a:pt x="53" y="459"/>
                    </a:cubicBezTo>
                    <a:cubicBezTo>
                      <a:pt x="39" y="483"/>
                      <a:pt x="41" y="507"/>
                      <a:pt x="24" y="532"/>
                    </a:cubicBezTo>
                    <a:cubicBezTo>
                      <a:pt x="29" y="674"/>
                      <a:pt x="0" y="704"/>
                      <a:pt x="60" y="787"/>
                    </a:cubicBezTo>
                    <a:cubicBezTo>
                      <a:pt x="74" y="838"/>
                      <a:pt x="107" y="895"/>
                      <a:pt x="155" y="918"/>
                    </a:cubicBezTo>
                    <a:cubicBezTo>
                      <a:pt x="170" y="959"/>
                      <a:pt x="151" y="926"/>
                      <a:pt x="192" y="947"/>
                    </a:cubicBezTo>
                    <a:cubicBezTo>
                      <a:pt x="208" y="955"/>
                      <a:pt x="218" y="973"/>
                      <a:pt x="235" y="977"/>
                    </a:cubicBezTo>
                    <a:cubicBezTo>
                      <a:pt x="266" y="984"/>
                      <a:pt x="288" y="991"/>
                      <a:pt x="316" y="1006"/>
                    </a:cubicBezTo>
                    <a:cubicBezTo>
                      <a:pt x="636" y="999"/>
                      <a:pt x="889" y="989"/>
                      <a:pt x="1220" y="1006"/>
                    </a:cubicBezTo>
                    <a:cubicBezTo>
                      <a:pt x="1237" y="1007"/>
                      <a:pt x="1242" y="1033"/>
                      <a:pt x="1256" y="1042"/>
                    </a:cubicBezTo>
                    <a:cubicBezTo>
                      <a:pt x="1265" y="1066"/>
                      <a:pt x="1274" y="1085"/>
                      <a:pt x="1285" y="1108"/>
                    </a:cubicBezTo>
                    <a:cubicBezTo>
                      <a:pt x="1288" y="1115"/>
                      <a:pt x="1293" y="1130"/>
                      <a:pt x="1293" y="1130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" name="Freeform 47"/>
              <p:cNvSpPr>
                <a:spLocks/>
              </p:cNvSpPr>
              <p:nvPr/>
            </p:nvSpPr>
            <p:spPr bwMode="auto">
              <a:xfrm>
                <a:off x="2921659" y="5874960"/>
                <a:ext cx="2906638" cy="659114"/>
              </a:xfrm>
              <a:custGeom>
                <a:avLst/>
                <a:gdLst>
                  <a:gd name="T0" fmla="*/ 2398 w 2398"/>
                  <a:gd name="T1" fmla="*/ 0 h 693"/>
                  <a:gd name="T2" fmla="*/ 2369 w 2398"/>
                  <a:gd name="T3" fmla="*/ 102 h 693"/>
                  <a:gd name="T4" fmla="*/ 2311 w 2398"/>
                  <a:gd name="T5" fmla="*/ 175 h 693"/>
                  <a:gd name="T6" fmla="*/ 2150 w 2398"/>
                  <a:gd name="T7" fmla="*/ 292 h 693"/>
                  <a:gd name="T8" fmla="*/ 2034 w 2398"/>
                  <a:gd name="T9" fmla="*/ 343 h 693"/>
                  <a:gd name="T10" fmla="*/ 1888 w 2398"/>
                  <a:gd name="T11" fmla="*/ 379 h 693"/>
                  <a:gd name="T12" fmla="*/ 1786 w 2398"/>
                  <a:gd name="T13" fmla="*/ 430 h 693"/>
                  <a:gd name="T14" fmla="*/ 1713 w 2398"/>
                  <a:gd name="T15" fmla="*/ 459 h 693"/>
                  <a:gd name="T16" fmla="*/ 1691 w 2398"/>
                  <a:gd name="T17" fmla="*/ 474 h 693"/>
                  <a:gd name="T18" fmla="*/ 1414 w 2398"/>
                  <a:gd name="T19" fmla="*/ 496 h 693"/>
                  <a:gd name="T20" fmla="*/ 1319 w 2398"/>
                  <a:gd name="T21" fmla="*/ 532 h 693"/>
                  <a:gd name="T22" fmla="*/ 1137 w 2398"/>
                  <a:gd name="T23" fmla="*/ 583 h 693"/>
                  <a:gd name="T24" fmla="*/ 1108 w 2398"/>
                  <a:gd name="T25" fmla="*/ 598 h 693"/>
                  <a:gd name="T26" fmla="*/ 1079 w 2398"/>
                  <a:gd name="T27" fmla="*/ 605 h 693"/>
                  <a:gd name="T28" fmla="*/ 1013 w 2398"/>
                  <a:gd name="T29" fmla="*/ 642 h 693"/>
                  <a:gd name="T30" fmla="*/ 955 w 2398"/>
                  <a:gd name="T31" fmla="*/ 656 h 693"/>
                  <a:gd name="T32" fmla="*/ 882 w 2398"/>
                  <a:gd name="T33" fmla="*/ 693 h 693"/>
                  <a:gd name="T34" fmla="*/ 692 w 2398"/>
                  <a:gd name="T35" fmla="*/ 642 h 693"/>
                  <a:gd name="T36" fmla="*/ 619 w 2398"/>
                  <a:gd name="T37" fmla="*/ 598 h 693"/>
                  <a:gd name="T38" fmla="*/ 597 w 2398"/>
                  <a:gd name="T39" fmla="*/ 569 h 693"/>
                  <a:gd name="T40" fmla="*/ 554 w 2398"/>
                  <a:gd name="T41" fmla="*/ 532 h 693"/>
                  <a:gd name="T42" fmla="*/ 430 w 2398"/>
                  <a:gd name="T43" fmla="*/ 364 h 693"/>
                  <a:gd name="T44" fmla="*/ 357 w 2398"/>
                  <a:gd name="T45" fmla="*/ 226 h 693"/>
                  <a:gd name="T46" fmla="*/ 277 w 2398"/>
                  <a:gd name="T47" fmla="*/ 219 h 693"/>
                  <a:gd name="T48" fmla="*/ 0 w 2398"/>
                  <a:gd name="T49" fmla="*/ 226 h 69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98"/>
                  <a:gd name="T76" fmla="*/ 0 h 693"/>
                  <a:gd name="T77" fmla="*/ 2398 w 2398"/>
                  <a:gd name="T78" fmla="*/ 693 h 69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98" h="693">
                    <a:moveTo>
                      <a:pt x="2398" y="0"/>
                    </a:moveTo>
                    <a:cubicBezTo>
                      <a:pt x="2389" y="36"/>
                      <a:pt x="2391" y="70"/>
                      <a:pt x="2369" y="102"/>
                    </a:cubicBezTo>
                    <a:cubicBezTo>
                      <a:pt x="2356" y="143"/>
                      <a:pt x="2355" y="161"/>
                      <a:pt x="2311" y="175"/>
                    </a:cubicBezTo>
                    <a:cubicBezTo>
                      <a:pt x="2279" y="222"/>
                      <a:pt x="2203" y="265"/>
                      <a:pt x="2150" y="292"/>
                    </a:cubicBezTo>
                    <a:cubicBezTo>
                      <a:pt x="2126" y="329"/>
                      <a:pt x="2075" y="332"/>
                      <a:pt x="2034" y="343"/>
                    </a:cubicBezTo>
                    <a:cubicBezTo>
                      <a:pt x="1992" y="370"/>
                      <a:pt x="1937" y="364"/>
                      <a:pt x="1888" y="379"/>
                    </a:cubicBezTo>
                    <a:cubicBezTo>
                      <a:pt x="1852" y="403"/>
                      <a:pt x="1828" y="420"/>
                      <a:pt x="1786" y="430"/>
                    </a:cubicBezTo>
                    <a:cubicBezTo>
                      <a:pt x="1743" y="473"/>
                      <a:pt x="1789" y="436"/>
                      <a:pt x="1713" y="459"/>
                    </a:cubicBezTo>
                    <a:cubicBezTo>
                      <a:pt x="1705" y="462"/>
                      <a:pt x="1699" y="470"/>
                      <a:pt x="1691" y="474"/>
                    </a:cubicBezTo>
                    <a:cubicBezTo>
                      <a:pt x="1616" y="507"/>
                      <a:pt x="1444" y="495"/>
                      <a:pt x="1414" y="496"/>
                    </a:cubicBezTo>
                    <a:cubicBezTo>
                      <a:pt x="1384" y="515"/>
                      <a:pt x="1353" y="521"/>
                      <a:pt x="1319" y="532"/>
                    </a:cubicBezTo>
                    <a:cubicBezTo>
                      <a:pt x="1272" y="564"/>
                      <a:pt x="1193" y="575"/>
                      <a:pt x="1137" y="583"/>
                    </a:cubicBezTo>
                    <a:cubicBezTo>
                      <a:pt x="1127" y="588"/>
                      <a:pt x="1118" y="594"/>
                      <a:pt x="1108" y="598"/>
                    </a:cubicBezTo>
                    <a:cubicBezTo>
                      <a:pt x="1099" y="602"/>
                      <a:pt x="1088" y="601"/>
                      <a:pt x="1079" y="605"/>
                    </a:cubicBezTo>
                    <a:cubicBezTo>
                      <a:pt x="1025" y="631"/>
                      <a:pt x="1053" y="631"/>
                      <a:pt x="1013" y="642"/>
                    </a:cubicBezTo>
                    <a:cubicBezTo>
                      <a:pt x="994" y="647"/>
                      <a:pt x="955" y="656"/>
                      <a:pt x="955" y="656"/>
                    </a:cubicBezTo>
                    <a:cubicBezTo>
                      <a:pt x="930" y="673"/>
                      <a:pt x="907" y="676"/>
                      <a:pt x="882" y="693"/>
                    </a:cubicBezTo>
                    <a:cubicBezTo>
                      <a:pt x="790" y="685"/>
                      <a:pt x="771" y="685"/>
                      <a:pt x="692" y="642"/>
                    </a:cubicBezTo>
                    <a:cubicBezTo>
                      <a:pt x="667" y="629"/>
                      <a:pt x="619" y="598"/>
                      <a:pt x="619" y="598"/>
                    </a:cubicBezTo>
                    <a:cubicBezTo>
                      <a:pt x="612" y="588"/>
                      <a:pt x="606" y="578"/>
                      <a:pt x="597" y="569"/>
                    </a:cubicBezTo>
                    <a:cubicBezTo>
                      <a:pt x="584" y="556"/>
                      <a:pt x="566" y="547"/>
                      <a:pt x="554" y="532"/>
                    </a:cubicBezTo>
                    <a:cubicBezTo>
                      <a:pt x="510" y="478"/>
                      <a:pt x="469" y="422"/>
                      <a:pt x="430" y="364"/>
                    </a:cubicBezTo>
                    <a:cubicBezTo>
                      <a:pt x="399" y="318"/>
                      <a:pt x="387" y="271"/>
                      <a:pt x="357" y="226"/>
                    </a:cubicBezTo>
                    <a:cubicBezTo>
                      <a:pt x="342" y="204"/>
                      <a:pt x="304" y="221"/>
                      <a:pt x="277" y="219"/>
                    </a:cubicBezTo>
                    <a:cubicBezTo>
                      <a:pt x="82" y="228"/>
                      <a:pt x="174" y="226"/>
                      <a:pt x="0" y="226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" name="Freeform 48"/>
              <p:cNvSpPr>
                <a:spLocks/>
              </p:cNvSpPr>
              <p:nvPr/>
            </p:nvSpPr>
            <p:spPr bwMode="auto">
              <a:xfrm>
                <a:off x="2903477" y="5202531"/>
                <a:ext cx="3208453" cy="824606"/>
              </a:xfrm>
              <a:custGeom>
                <a:avLst/>
                <a:gdLst>
                  <a:gd name="T0" fmla="*/ 2647 w 2647"/>
                  <a:gd name="T1" fmla="*/ 0 h 867"/>
                  <a:gd name="T2" fmla="*/ 2588 w 2647"/>
                  <a:gd name="T3" fmla="*/ 58 h 867"/>
                  <a:gd name="T4" fmla="*/ 2501 w 2647"/>
                  <a:gd name="T5" fmla="*/ 124 h 867"/>
                  <a:gd name="T6" fmla="*/ 2370 w 2647"/>
                  <a:gd name="T7" fmla="*/ 211 h 867"/>
                  <a:gd name="T8" fmla="*/ 2340 w 2647"/>
                  <a:gd name="T9" fmla="*/ 233 h 867"/>
                  <a:gd name="T10" fmla="*/ 2275 w 2647"/>
                  <a:gd name="T11" fmla="*/ 248 h 867"/>
                  <a:gd name="T12" fmla="*/ 1823 w 2647"/>
                  <a:gd name="T13" fmla="*/ 240 h 867"/>
                  <a:gd name="T14" fmla="*/ 1670 w 2647"/>
                  <a:gd name="T15" fmla="*/ 167 h 867"/>
                  <a:gd name="T16" fmla="*/ 1604 w 2647"/>
                  <a:gd name="T17" fmla="*/ 160 h 867"/>
                  <a:gd name="T18" fmla="*/ 1531 w 2647"/>
                  <a:gd name="T19" fmla="*/ 138 h 867"/>
                  <a:gd name="T20" fmla="*/ 1473 w 2647"/>
                  <a:gd name="T21" fmla="*/ 124 h 867"/>
                  <a:gd name="T22" fmla="*/ 1043 w 2647"/>
                  <a:gd name="T23" fmla="*/ 153 h 867"/>
                  <a:gd name="T24" fmla="*/ 897 w 2647"/>
                  <a:gd name="T25" fmla="*/ 182 h 867"/>
                  <a:gd name="T26" fmla="*/ 722 w 2647"/>
                  <a:gd name="T27" fmla="*/ 269 h 867"/>
                  <a:gd name="T28" fmla="*/ 707 w 2647"/>
                  <a:gd name="T29" fmla="*/ 291 h 867"/>
                  <a:gd name="T30" fmla="*/ 685 w 2647"/>
                  <a:gd name="T31" fmla="*/ 306 h 867"/>
                  <a:gd name="T32" fmla="*/ 656 w 2647"/>
                  <a:gd name="T33" fmla="*/ 350 h 867"/>
                  <a:gd name="T34" fmla="*/ 605 w 2647"/>
                  <a:gd name="T35" fmla="*/ 386 h 867"/>
                  <a:gd name="T36" fmla="*/ 547 w 2647"/>
                  <a:gd name="T37" fmla="*/ 466 h 867"/>
                  <a:gd name="T38" fmla="*/ 488 w 2647"/>
                  <a:gd name="T39" fmla="*/ 517 h 867"/>
                  <a:gd name="T40" fmla="*/ 423 w 2647"/>
                  <a:gd name="T41" fmla="*/ 568 h 867"/>
                  <a:gd name="T42" fmla="*/ 386 w 2647"/>
                  <a:gd name="T43" fmla="*/ 598 h 867"/>
                  <a:gd name="T44" fmla="*/ 350 w 2647"/>
                  <a:gd name="T45" fmla="*/ 627 h 867"/>
                  <a:gd name="T46" fmla="*/ 292 w 2647"/>
                  <a:gd name="T47" fmla="*/ 670 h 867"/>
                  <a:gd name="T48" fmla="*/ 197 w 2647"/>
                  <a:gd name="T49" fmla="*/ 729 h 867"/>
                  <a:gd name="T50" fmla="*/ 131 w 2647"/>
                  <a:gd name="T51" fmla="*/ 780 h 867"/>
                  <a:gd name="T52" fmla="*/ 117 w 2647"/>
                  <a:gd name="T53" fmla="*/ 802 h 867"/>
                  <a:gd name="T54" fmla="*/ 73 w 2647"/>
                  <a:gd name="T55" fmla="*/ 816 h 867"/>
                  <a:gd name="T56" fmla="*/ 22 w 2647"/>
                  <a:gd name="T57" fmla="*/ 853 h 867"/>
                  <a:gd name="T58" fmla="*/ 0 w 2647"/>
                  <a:gd name="T59" fmla="*/ 867 h 86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647"/>
                  <a:gd name="T91" fmla="*/ 0 h 867"/>
                  <a:gd name="T92" fmla="*/ 2647 w 2647"/>
                  <a:gd name="T93" fmla="*/ 867 h 86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647" h="867">
                    <a:moveTo>
                      <a:pt x="2647" y="0"/>
                    </a:moveTo>
                    <a:cubicBezTo>
                      <a:pt x="2629" y="26"/>
                      <a:pt x="2610" y="38"/>
                      <a:pt x="2588" y="58"/>
                    </a:cubicBezTo>
                    <a:cubicBezTo>
                      <a:pt x="2551" y="92"/>
                      <a:pt x="2546" y="108"/>
                      <a:pt x="2501" y="124"/>
                    </a:cubicBezTo>
                    <a:cubicBezTo>
                      <a:pt x="2465" y="176"/>
                      <a:pt x="2420" y="181"/>
                      <a:pt x="2370" y="211"/>
                    </a:cubicBezTo>
                    <a:cubicBezTo>
                      <a:pt x="2359" y="217"/>
                      <a:pt x="2351" y="228"/>
                      <a:pt x="2340" y="233"/>
                    </a:cubicBezTo>
                    <a:cubicBezTo>
                      <a:pt x="2320" y="242"/>
                      <a:pt x="2296" y="242"/>
                      <a:pt x="2275" y="248"/>
                    </a:cubicBezTo>
                    <a:cubicBezTo>
                      <a:pt x="2124" y="245"/>
                      <a:pt x="1973" y="249"/>
                      <a:pt x="1823" y="240"/>
                    </a:cubicBezTo>
                    <a:cubicBezTo>
                      <a:pt x="1766" y="237"/>
                      <a:pt x="1722" y="180"/>
                      <a:pt x="1670" y="167"/>
                    </a:cubicBezTo>
                    <a:cubicBezTo>
                      <a:pt x="1649" y="162"/>
                      <a:pt x="1626" y="162"/>
                      <a:pt x="1604" y="160"/>
                    </a:cubicBezTo>
                    <a:cubicBezTo>
                      <a:pt x="1580" y="152"/>
                      <a:pt x="1555" y="145"/>
                      <a:pt x="1531" y="138"/>
                    </a:cubicBezTo>
                    <a:cubicBezTo>
                      <a:pt x="1512" y="133"/>
                      <a:pt x="1473" y="124"/>
                      <a:pt x="1473" y="124"/>
                    </a:cubicBezTo>
                    <a:cubicBezTo>
                      <a:pt x="1322" y="129"/>
                      <a:pt x="1191" y="145"/>
                      <a:pt x="1043" y="153"/>
                    </a:cubicBezTo>
                    <a:cubicBezTo>
                      <a:pt x="995" y="164"/>
                      <a:pt x="946" y="173"/>
                      <a:pt x="897" y="182"/>
                    </a:cubicBezTo>
                    <a:cubicBezTo>
                      <a:pt x="848" y="231"/>
                      <a:pt x="779" y="233"/>
                      <a:pt x="722" y="269"/>
                    </a:cubicBezTo>
                    <a:cubicBezTo>
                      <a:pt x="717" y="276"/>
                      <a:pt x="713" y="285"/>
                      <a:pt x="707" y="291"/>
                    </a:cubicBezTo>
                    <a:cubicBezTo>
                      <a:pt x="701" y="297"/>
                      <a:pt x="691" y="299"/>
                      <a:pt x="685" y="306"/>
                    </a:cubicBezTo>
                    <a:cubicBezTo>
                      <a:pt x="674" y="319"/>
                      <a:pt x="671" y="341"/>
                      <a:pt x="656" y="350"/>
                    </a:cubicBezTo>
                    <a:cubicBezTo>
                      <a:pt x="624" y="371"/>
                      <a:pt x="641" y="359"/>
                      <a:pt x="605" y="386"/>
                    </a:cubicBezTo>
                    <a:cubicBezTo>
                      <a:pt x="585" y="418"/>
                      <a:pt x="580" y="445"/>
                      <a:pt x="547" y="466"/>
                    </a:cubicBezTo>
                    <a:cubicBezTo>
                      <a:pt x="522" y="503"/>
                      <a:pt x="539" y="483"/>
                      <a:pt x="488" y="517"/>
                    </a:cubicBezTo>
                    <a:cubicBezTo>
                      <a:pt x="388" y="583"/>
                      <a:pt x="484" y="549"/>
                      <a:pt x="423" y="568"/>
                    </a:cubicBezTo>
                    <a:cubicBezTo>
                      <a:pt x="381" y="630"/>
                      <a:pt x="437" y="557"/>
                      <a:pt x="386" y="598"/>
                    </a:cubicBezTo>
                    <a:cubicBezTo>
                      <a:pt x="339" y="636"/>
                      <a:pt x="407" y="606"/>
                      <a:pt x="350" y="627"/>
                    </a:cubicBezTo>
                    <a:cubicBezTo>
                      <a:pt x="331" y="655"/>
                      <a:pt x="317" y="649"/>
                      <a:pt x="292" y="670"/>
                    </a:cubicBezTo>
                    <a:cubicBezTo>
                      <a:pt x="262" y="695"/>
                      <a:pt x="232" y="711"/>
                      <a:pt x="197" y="729"/>
                    </a:cubicBezTo>
                    <a:cubicBezTo>
                      <a:pt x="175" y="757"/>
                      <a:pt x="165" y="769"/>
                      <a:pt x="131" y="780"/>
                    </a:cubicBezTo>
                    <a:cubicBezTo>
                      <a:pt x="126" y="787"/>
                      <a:pt x="124" y="797"/>
                      <a:pt x="117" y="802"/>
                    </a:cubicBezTo>
                    <a:cubicBezTo>
                      <a:pt x="104" y="810"/>
                      <a:pt x="73" y="816"/>
                      <a:pt x="73" y="816"/>
                    </a:cubicBezTo>
                    <a:cubicBezTo>
                      <a:pt x="39" y="850"/>
                      <a:pt x="65" y="829"/>
                      <a:pt x="22" y="853"/>
                    </a:cubicBezTo>
                    <a:cubicBezTo>
                      <a:pt x="14" y="857"/>
                      <a:pt x="0" y="867"/>
                      <a:pt x="0" y="867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56" name="Rectangle 20"/>
          <p:cNvSpPr>
            <a:spLocks noChangeArrowheads="1"/>
          </p:cNvSpPr>
          <p:nvPr/>
        </p:nvSpPr>
        <p:spPr bwMode="auto">
          <a:xfrm>
            <a:off x="4855515" y="6360175"/>
            <a:ext cx="4252912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b="1" dirty="0">
                <a:latin typeface="Arial Narrow" pitchFamily="34" charset="0"/>
                <a:cs typeface="+mn-cs"/>
              </a:rPr>
              <a:t>Patente depositada</a:t>
            </a:r>
            <a:r>
              <a:rPr lang="pt-BR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+mn-cs"/>
              </a:rPr>
              <a:t> no Brasil (INPI), e internacional (PCT) 2012</a:t>
            </a:r>
          </a:p>
          <a:p>
            <a:pPr algn="ctr">
              <a:defRPr/>
            </a:pPr>
            <a:r>
              <a:rPr lang="pt-BR" sz="1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+mn-cs"/>
              </a:rPr>
              <a:t>Cartas-Patente</a:t>
            </a:r>
            <a:r>
              <a:rPr lang="pt-BR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+mn-cs"/>
              </a:rPr>
              <a:t> obtidas até 2015: China. México, Colômbia</a:t>
            </a:r>
            <a:endParaRPr lang="pt-BR" sz="1200" b="1" dirty="0">
              <a:latin typeface="Arial Narrow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427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227138"/>
            <a:ext cx="56991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etângulo 57"/>
          <p:cNvSpPr/>
          <p:nvPr/>
        </p:nvSpPr>
        <p:spPr>
          <a:xfrm>
            <a:off x="125412" y="4856709"/>
            <a:ext cx="882015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j-lt"/>
                <a:cs typeface="+mn-cs"/>
              </a:rPr>
              <a:t>O sistema: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>
                <a:latin typeface="+mj-lt"/>
                <a:cs typeface="+mn-cs"/>
              </a:rPr>
              <a:t>quatro</a:t>
            </a:r>
            <a:r>
              <a:rPr lang="en-US" dirty="0">
                <a:latin typeface="+mj-lt"/>
                <a:cs typeface="+mn-cs"/>
              </a:rPr>
              <a:t> bases de </a:t>
            </a:r>
            <a:r>
              <a:rPr lang="en-US" dirty="0" err="1">
                <a:latin typeface="+mj-lt"/>
                <a:cs typeface="+mn-cs"/>
              </a:rPr>
              <a:t>referência</a:t>
            </a:r>
            <a:r>
              <a:rPr lang="en-US" dirty="0">
                <a:latin typeface="+mj-lt"/>
                <a:cs typeface="+mn-cs"/>
              </a:rPr>
              <a:t> no solo (A, B, C e D), com </a:t>
            </a:r>
            <a:r>
              <a:rPr lang="en-US" dirty="0" err="1">
                <a:latin typeface="+mj-lt"/>
                <a:cs typeface="+mn-cs"/>
              </a:rPr>
              <a:t>posições</a:t>
            </a:r>
            <a:r>
              <a:rPr lang="en-US" dirty="0">
                <a:latin typeface="+mj-lt"/>
                <a:cs typeface="+mn-cs"/>
              </a:rPr>
              <a:t> </a:t>
            </a:r>
            <a:r>
              <a:rPr lang="en-US" dirty="0" err="1">
                <a:latin typeface="+mj-lt"/>
                <a:cs typeface="+mn-cs"/>
              </a:rPr>
              <a:t>geodéticas</a:t>
            </a:r>
            <a:r>
              <a:rPr lang="en-US" dirty="0">
                <a:latin typeface="+mj-lt"/>
                <a:cs typeface="+mn-cs"/>
              </a:rPr>
              <a:t> </a:t>
            </a:r>
            <a:r>
              <a:rPr lang="en-US" dirty="0" err="1">
                <a:latin typeface="+mj-lt"/>
                <a:cs typeface="+mn-cs"/>
              </a:rPr>
              <a:t>muito</a:t>
            </a:r>
            <a:r>
              <a:rPr lang="en-US" dirty="0">
                <a:latin typeface="+mj-lt"/>
                <a:cs typeface="+mn-cs"/>
              </a:rPr>
              <a:t> </a:t>
            </a:r>
            <a:r>
              <a:rPr lang="en-US" dirty="0" err="1">
                <a:latin typeface="+mj-lt"/>
                <a:cs typeface="+mn-cs"/>
              </a:rPr>
              <a:t>bem</a:t>
            </a:r>
            <a:r>
              <a:rPr lang="en-US" dirty="0">
                <a:latin typeface="+mj-lt"/>
                <a:cs typeface="+mn-cs"/>
              </a:rPr>
              <a:t> </a:t>
            </a:r>
            <a:r>
              <a:rPr lang="en-US" dirty="0" err="1">
                <a:latin typeface="+mj-lt"/>
                <a:cs typeface="+mn-cs"/>
              </a:rPr>
              <a:t>definidas</a:t>
            </a:r>
            <a:r>
              <a:rPr lang="en-US" dirty="0">
                <a:latin typeface="+mj-lt"/>
                <a:cs typeface="+mn-cs"/>
              </a:rPr>
              <a:t>, </a:t>
            </a:r>
            <a:r>
              <a:rPr lang="en-US" dirty="0" err="1">
                <a:latin typeface="+mj-lt"/>
                <a:cs typeface="+mn-cs"/>
              </a:rPr>
              <a:t>carregando</a:t>
            </a:r>
            <a:r>
              <a:rPr lang="en-US" dirty="0">
                <a:latin typeface="+mj-lt"/>
                <a:cs typeface="+mn-cs"/>
              </a:rPr>
              <a:t> </a:t>
            </a:r>
            <a:r>
              <a:rPr lang="en-US" dirty="0" err="1">
                <a:latin typeface="+mj-lt"/>
                <a:cs typeface="+mn-cs"/>
              </a:rPr>
              <a:t>relógios</a:t>
            </a:r>
            <a:r>
              <a:rPr lang="en-US" dirty="0">
                <a:latin typeface="+mj-lt"/>
                <a:cs typeface="+mn-cs"/>
              </a:rPr>
              <a:t> </a:t>
            </a:r>
            <a:r>
              <a:rPr lang="en-US" dirty="0" err="1">
                <a:latin typeface="+mj-lt"/>
                <a:cs typeface="+mn-cs"/>
              </a:rPr>
              <a:t>sincronizados</a:t>
            </a:r>
            <a:r>
              <a:rPr lang="pt-BR" dirty="0">
                <a:latin typeface="+mj-lt"/>
                <a:cs typeface="+mn-cs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cs typeface="+mn-cs"/>
              </a:rPr>
              <a:t>um </a:t>
            </a:r>
            <a:r>
              <a:rPr lang="en-US" dirty="0" err="1">
                <a:latin typeface="+mj-lt"/>
                <a:cs typeface="+mn-cs"/>
              </a:rPr>
              <a:t>alvo</a:t>
            </a:r>
            <a:r>
              <a:rPr lang="en-US" dirty="0">
                <a:latin typeface="+mj-lt"/>
                <a:cs typeface="+mn-cs"/>
              </a:rPr>
              <a:t> (P) no solo </a:t>
            </a:r>
            <a:r>
              <a:rPr lang="en-US" dirty="0" err="1">
                <a:latin typeface="+mj-lt"/>
                <a:cs typeface="+mn-cs"/>
              </a:rPr>
              <a:t>ou</a:t>
            </a:r>
            <a:r>
              <a:rPr lang="en-US" dirty="0">
                <a:latin typeface="+mj-lt"/>
                <a:cs typeface="+mn-cs"/>
              </a:rPr>
              <a:t> </a:t>
            </a:r>
            <a:r>
              <a:rPr lang="en-US" dirty="0" err="1">
                <a:latin typeface="+mj-lt"/>
                <a:cs typeface="+mn-cs"/>
              </a:rPr>
              <a:t>acima</a:t>
            </a:r>
            <a:r>
              <a:rPr lang="en-US" dirty="0">
                <a:latin typeface="+mj-lt"/>
                <a:cs typeface="+mn-cs"/>
              </a:rPr>
              <a:t>, com </a:t>
            </a:r>
            <a:r>
              <a:rPr lang="en-US" dirty="0" err="1">
                <a:latin typeface="+mj-lt"/>
                <a:cs typeface="+mn-cs"/>
              </a:rPr>
              <a:t>posição</a:t>
            </a:r>
            <a:r>
              <a:rPr lang="en-US" dirty="0">
                <a:latin typeface="+mj-lt"/>
                <a:cs typeface="+mn-cs"/>
              </a:rPr>
              <a:t> </a:t>
            </a:r>
            <a:r>
              <a:rPr lang="en-US" dirty="0" err="1">
                <a:latin typeface="+mj-lt"/>
                <a:cs typeface="+mn-cs"/>
              </a:rPr>
              <a:t>desconhecida</a:t>
            </a:r>
            <a:r>
              <a:rPr lang="en-US" dirty="0">
                <a:latin typeface="+mj-lt"/>
                <a:cs typeface="+mn-cs"/>
              </a:rPr>
              <a:t>, </a:t>
            </a:r>
            <a:r>
              <a:rPr lang="en-US" dirty="0" err="1">
                <a:latin typeface="+mj-lt"/>
                <a:cs typeface="+mn-cs"/>
              </a:rPr>
              <a:t>carregando</a:t>
            </a:r>
            <a:r>
              <a:rPr lang="en-US" dirty="0">
                <a:latin typeface="+mj-lt"/>
                <a:cs typeface="+mn-cs"/>
              </a:rPr>
              <a:t> um </a:t>
            </a:r>
            <a:r>
              <a:rPr lang="en-US" dirty="0" err="1">
                <a:latin typeface="+mj-lt"/>
                <a:cs typeface="+mn-cs"/>
              </a:rPr>
              <a:t>relógio</a:t>
            </a:r>
            <a:r>
              <a:rPr lang="en-US" dirty="0">
                <a:latin typeface="+mj-lt"/>
                <a:cs typeface="+mn-cs"/>
              </a:rPr>
              <a:t> </a:t>
            </a:r>
            <a:r>
              <a:rPr lang="en-US" dirty="0" err="1">
                <a:latin typeface="+mj-lt"/>
                <a:cs typeface="+mn-cs"/>
              </a:rPr>
              <a:t>sincronizado</a:t>
            </a:r>
            <a:r>
              <a:rPr lang="en-US" dirty="0">
                <a:latin typeface="+mj-lt"/>
                <a:cs typeface="+mn-cs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>
                <a:latin typeface="+mj-lt"/>
                <a:cs typeface="+mn-cs"/>
              </a:rPr>
              <a:t>quatro</a:t>
            </a:r>
            <a:r>
              <a:rPr lang="en-US" dirty="0">
                <a:latin typeface="+mj-lt"/>
                <a:cs typeface="+mn-cs"/>
              </a:rPr>
              <a:t> </a:t>
            </a:r>
            <a:r>
              <a:rPr lang="en-US" dirty="0" err="1">
                <a:latin typeface="+mj-lt"/>
                <a:cs typeface="+mn-cs"/>
              </a:rPr>
              <a:t>repetidoras</a:t>
            </a:r>
            <a:r>
              <a:rPr lang="en-US" dirty="0">
                <a:latin typeface="+mj-lt"/>
                <a:cs typeface="+mn-cs"/>
              </a:rPr>
              <a:t> no </a:t>
            </a:r>
            <a:r>
              <a:rPr lang="en-US" dirty="0" err="1">
                <a:latin typeface="+mj-lt"/>
                <a:cs typeface="+mn-cs"/>
              </a:rPr>
              <a:t>espaço</a:t>
            </a:r>
            <a:r>
              <a:rPr lang="en-US" dirty="0">
                <a:latin typeface="+mj-lt"/>
                <a:cs typeface="+mn-cs"/>
              </a:rPr>
              <a:t> (R1, R2, R3 e R4), com </a:t>
            </a:r>
            <a:r>
              <a:rPr lang="en-US" dirty="0" err="1">
                <a:latin typeface="+mj-lt"/>
                <a:cs typeface="+mn-cs"/>
              </a:rPr>
              <a:t>posições</a:t>
            </a:r>
            <a:r>
              <a:rPr lang="en-US" dirty="0">
                <a:latin typeface="+mj-lt"/>
                <a:cs typeface="+mn-cs"/>
              </a:rPr>
              <a:t> </a:t>
            </a:r>
            <a:r>
              <a:rPr lang="en-US" dirty="0" err="1">
                <a:latin typeface="+mj-lt"/>
              </a:rPr>
              <a:t>desconhecidas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carregando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relógios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sincronizados</a:t>
            </a:r>
            <a:r>
              <a:rPr lang="en-US" dirty="0">
                <a:latin typeface="+mj-lt"/>
                <a:cs typeface="+mn-cs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>
              <a:latin typeface="+mj-lt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928992" cy="846700"/>
          </a:xfrm>
        </p:spPr>
        <p:txBody>
          <a:bodyPr>
            <a:noAutofit/>
          </a:bodyPr>
          <a:lstStyle/>
          <a:p>
            <a:pPr algn="ctr"/>
            <a:r>
              <a:rPr lang="pt-BR" sz="4000" dirty="0"/>
              <a:t>Diagrama esquemático com 4 repetidoras</a:t>
            </a:r>
          </a:p>
        </p:txBody>
      </p:sp>
    </p:spTree>
    <p:extLst>
      <p:ext uri="{BB962C8B-B14F-4D97-AF65-F5344CB8AC3E}">
        <p14:creationId xmlns:p14="http://schemas.microsoft.com/office/powerpoint/2010/main" val="356873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227138"/>
            <a:ext cx="56991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etângulo 57"/>
          <p:cNvSpPr/>
          <p:nvPr/>
        </p:nvSpPr>
        <p:spPr>
          <a:xfrm>
            <a:off x="107504" y="5229200"/>
            <a:ext cx="882015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j-lt"/>
              </a:rPr>
              <a:t>Um sinal codificado é: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+mj-lt"/>
              </a:rPr>
              <a:t>transmitido pela base A,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+mj-lt"/>
              </a:rPr>
              <a:t>retransmitido pelas repetidoras no espaço (R1, R2, R3, R4)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+mj-lt"/>
              </a:rPr>
              <a:t>e recebido pelas quatro bases de referência (A, B, C, D) e pelo alvo (P)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produzindo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cinco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medidas</a:t>
            </a:r>
            <a:r>
              <a:rPr lang="en-US" dirty="0">
                <a:latin typeface="+mj-lt"/>
              </a:rPr>
              <a:t> de </a:t>
            </a:r>
            <a:r>
              <a:rPr lang="en-US" i="1" dirty="0">
                <a:latin typeface="+mj-lt"/>
              </a:rPr>
              <a:t>ranging</a:t>
            </a:r>
            <a:r>
              <a:rPr lang="en-US" dirty="0">
                <a:latin typeface="+mj-lt"/>
              </a:rPr>
              <a:t> para </a:t>
            </a:r>
            <a:r>
              <a:rPr lang="en-US" dirty="0" err="1">
                <a:latin typeface="+mj-lt"/>
              </a:rPr>
              <a:t>cada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repetidora</a:t>
            </a:r>
            <a:r>
              <a:rPr lang="pt-BR" dirty="0">
                <a:latin typeface="+mj-lt"/>
              </a:rPr>
              <a:t>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928992" cy="846700"/>
          </a:xfrm>
        </p:spPr>
        <p:txBody>
          <a:bodyPr>
            <a:noAutofit/>
          </a:bodyPr>
          <a:lstStyle/>
          <a:p>
            <a:pPr algn="ctr"/>
            <a:r>
              <a:rPr lang="pt-BR" sz="4000" dirty="0"/>
              <a:t>Diagrama esquemático com 4 repetidoras</a:t>
            </a:r>
          </a:p>
        </p:txBody>
      </p:sp>
    </p:spTree>
    <p:extLst>
      <p:ext uri="{BB962C8B-B14F-4D97-AF65-F5344CB8AC3E}">
        <p14:creationId xmlns:p14="http://schemas.microsoft.com/office/powerpoint/2010/main" val="1595132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227138"/>
            <a:ext cx="56991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etângulo 57"/>
          <p:cNvSpPr/>
          <p:nvPr/>
        </p:nvSpPr>
        <p:spPr>
          <a:xfrm>
            <a:off x="107504" y="5446965"/>
            <a:ext cx="88201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j-lt"/>
              </a:rPr>
              <a:t>As diferenças de tempo dos relógios medidas nas bases e no alvo são enviadas, por algum meio, para um centro de processamento, que pode ser a base A (linhas tracejadas).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928992" cy="846700"/>
          </a:xfrm>
        </p:spPr>
        <p:txBody>
          <a:bodyPr>
            <a:noAutofit/>
          </a:bodyPr>
          <a:lstStyle/>
          <a:p>
            <a:pPr algn="ctr"/>
            <a:r>
              <a:rPr lang="pt-BR" sz="4000" dirty="0"/>
              <a:t>Diagrama esquemático com 4 repetidoras</a:t>
            </a:r>
          </a:p>
        </p:txBody>
      </p:sp>
    </p:spTree>
    <p:extLst>
      <p:ext uri="{BB962C8B-B14F-4D97-AF65-F5344CB8AC3E}">
        <p14:creationId xmlns:p14="http://schemas.microsoft.com/office/powerpoint/2010/main" val="3102144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227138"/>
            <a:ext cx="56991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etângulo 57"/>
          <p:cNvSpPr/>
          <p:nvPr/>
        </p:nvSpPr>
        <p:spPr>
          <a:xfrm>
            <a:off x="107504" y="5229200"/>
            <a:ext cx="882015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j-lt"/>
              </a:rPr>
              <a:t>Em cada transmissão, as medidas de tempo são corrigidas para os atrasos causados por três principais fontes: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+mj-lt"/>
              </a:rPr>
              <a:t>o tempo de trânsito dentro das repetidoras;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+mj-lt"/>
              </a:rPr>
              <a:t>os atrasos na propagação do sinal (</a:t>
            </a:r>
            <a:r>
              <a:rPr lang="pt-BR" i="1" dirty="0">
                <a:latin typeface="+mj-lt"/>
              </a:rPr>
              <a:t>path </a:t>
            </a:r>
            <a:r>
              <a:rPr lang="pt-BR" i="1" dirty="0" err="1">
                <a:latin typeface="+mj-lt"/>
              </a:rPr>
              <a:t>delays</a:t>
            </a:r>
            <a:r>
              <a:rPr lang="pt-BR" dirty="0">
                <a:latin typeface="+mj-lt"/>
              </a:rPr>
              <a:t>);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+mj-lt"/>
              </a:rPr>
              <a:t>os atrasos de transmissão/recepção nas antenas, cabos e circuitos eletrônicos das bases.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928992" cy="846700"/>
          </a:xfrm>
        </p:spPr>
        <p:txBody>
          <a:bodyPr>
            <a:noAutofit/>
          </a:bodyPr>
          <a:lstStyle/>
          <a:p>
            <a:pPr algn="ctr"/>
            <a:r>
              <a:rPr lang="pt-BR" sz="4000" dirty="0"/>
              <a:t>Diagrama esquemático com 4 repetidoras</a:t>
            </a:r>
          </a:p>
        </p:txBody>
      </p:sp>
    </p:spTree>
    <p:extLst>
      <p:ext uri="{BB962C8B-B14F-4D97-AF65-F5344CB8AC3E}">
        <p14:creationId xmlns:p14="http://schemas.microsoft.com/office/powerpoint/2010/main" val="1202414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928992" cy="846700"/>
          </a:xfrm>
        </p:spPr>
        <p:txBody>
          <a:bodyPr>
            <a:noAutofit/>
          </a:bodyPr>
          <a:lstStyle/>
          <a:p>
            <a:pPr algn="ctr"/>
            <a:r>
              <a:rPr lang="pt-BR" sz="4000" dirty="0"/>
              <a:t>Posicionamento de repetidoras e alvo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16313" y="1695885"/>
            <a:ext cx="8640960" cy="479213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A </a:t>
            </a:r>
            <a:r>
              <a:rPr lang="pt-BR" b="1" dirty="0">
                <a:latin typeface="+mj-lt"/>
              </a:rPr>
              <a:t>posição de cada repetidora </a:t>
            </a:r>
            <a:r>
              <a:rPr lang="pt-BR" dirty="0">
                <a:latin typeface="+mj-lt"/>
              </a:rPr>
              <a:t>pode ser determinada pela </a:t>
            </a:r>
            <a:r>
              <a:rPr lang="pt-BR" b="1" dirty="0">
                <a:latin typeface="+mj-lt"/>
              </a:rPr>
              <a:t>intersecção de 4 esferas </a:t>
            </a:r>
            <a:r>
              <a:rPr lang="pt-BR" dirty="0">
                <a:latin typeface="+mj-lt"/>
              </a:rPr>
              <a:t>centralizadas nas quatro bases em terra com raio igual à distância entre a base e a repetidora obtida através dos tempos de propagação.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Da mesma forma, </a:t>
            </a:r>
            <a:r>
              <a:rPr lang="pt-BR" b="1" dirty="0">
                <a:latin typeface="+mj-lt"/>
              </a:rPr>
              <a:t>a posição de um alvo </a:t>
            </a:r>
            <a:r>
              <a:rPr lang="pt-BR" dirty="0">
                <a:latin typeface="+mj-lt"/>
              </a:rPr>
              <a:t>pode ser obtida pela </a:t>
            </a:r>
            <a:r>
              <a:rPr lang="pt-BR" b="1" dirty="0">
                <a:latin typeface="+mj-lt"/>
              </a:rPr>
              <a:t>intersecção de 4 esferas </a:t>
            </a:r>
            <a:r>
              <a:rPr lang="pt-BR" dirty="0">
                <a:latin typeface="+mj-lt"/>
              </a:rPr>
              <a:t>centralizadas nas quatro repetidoras com raio igual à distância entre a repetidora e o alvo obtida através dos tempos de propagação.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Podem ser utilizadas </a:t>
            </a:r>
            <a:r>
              <a:rPr lang="pt-BR" b="1" dirty="0">
                <a:latin typeface="+mj-lt"/>
              </a:rPr>
              <a:t>4 repetidoras </a:t>
            </a:r>
            <a:r>
              <a:rPr lang="pt-BR" dirty="0">
                <a:latin typeface="+mj-lt"/>
              </a:rPr>
              <a:t>ou uma mesma repetidora em </a:t>
            </a:r>
            <a:r>
              <a:rPr lang="pt-BR" b="1" dirty="0">
                <a:latin typeface="+mj-lt"/>
              </a:rPr>
              <a:t>4 instantes diferentes </a:t>
            </a:r>
            <a:r>
              <a:rPr lang="pt-BR" dirty="0">
                <a:latin typeface="+mj-lt"/>
              </a:rPr>
              <a:t>(desde que as posições não estejam alinhadas).</a:t>
            </a:r>
          </a:p>
        </p:txBody>
      </p:sp>
    </p:spTree>
    <p:extLst>
      <p:ext uri="{BB962C8B-B14F-4D97-AF65-F5344CB8AC3E}">
        <p14:creationId xmlns:p14="http://schemas.microsoft.com/office/powerpoint/2010/main" val="648524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2564904"/>
            <a:ext cx="7200800" cy="936104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CONCEITOS BÁSICOS</a:t>
            </a:r>
          </a:p>
        </p:txBody>
      </p:sp>
    </p:spTree>
    <p:extLst>
      <p:ext uri="{BB962C8B-B14F-4D97-AF65-F5344CB8AC3E}">
        <p14:creationId xmlns:p14="http://schemas.microsoft.com/office/powerpoint/2010/main" val="4215562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2564904"/>
            <a:ext cx="7200800" cy="936104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DELAYS (ATRASOS)</a:t>
            </a:r>
          </a:p>
        </p:txBody>
      </p:sp>
    </p:spTree>
    <p:extLst>
      <p:ext uri="{BB962C8B-B14F-4D97-AF65-F5344CB8AC3E}">
        <p14:creationId xmlns:p14="http://schemas.microsoft.com/office/powerpoint/2010/main" val="2042970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Atrasos (</a:t>
            </a:r>
            <a:r>
              <a:rPr lang="pt-BR" i="1" dirty="0" err="1"/>
              <a:t>delays</a:t>
            </a:r>
            <a:r>
              <a:rPr lang="pt-BR" dirty="0"/>
              <a:t>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824536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latin typeface="+mj-lt"/>
              </a:rPr>
              <a:t>Atrasos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podem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ocorrer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transmissão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propagação</a:t>
            </a:r>
            <a:r>
              <a:rPr lang="en-US" dirty="0">
                <a:latin typeface="+mj-lt"/>
              </a:rPr>
              <a:t> e </a:t>
            </a:r>
            <a:r>
              <a:rPr lang="en-US" dirty="0" err="1">
                <a:latin typeface="+mj-lt"/>
              </a:rPr>
              <a:t>recepção</a:t>
            </a:r>
            <a:r>
              <a:rPr lang="en-US" dirty="0">
                <a:latin typeface="+mj-lt"/>
              </a:rPr>
              <a:t> do </a:t>
            </a:r>
            <a:r>
              <a:rPr lang="en-US" dirty="0" err="1">
                <a:latin typeface="+mj-lt"/>
              </a:rPr>
              <a:t>sinal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devido</a:t>
            </a:r>
            <a:r>
              <a:rPr lang="en-US" dirty="0">
                <a:latin typeface="+mj-lt"/>
              </a:rPr>
              <a:t> a 4 </a:t>
            </a:r>
            <a:r>
              <a:rPr lang="en-US" dirty="0" err="1">
                <a:latin typeface="+mj-lt"/>
              </a:rPr>
              <a:t>causas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principais</a:t>
            </a:r>
            <a:r>
              <a:rPr lang="en-US" dirty="0">
                <a:latin typeface="+mj-lt"/>
              </a:rPr>
              <a:t>:</a:t>
            </a:r>
          </a:p>
          <a:p>
            <a:pPr marL="850392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dirty="0" err="1">
                <a:latin typeface="+mj-lt"/>
              </a:rPr>
              <a:t>variação</a:t>
            </a:r>
            <a:r>
              <a:rPr lang="en-US" dirty="0">
                <a:latin typeface="+mj-lt"/>
              </a:rPr>
              <a:t> da </a:t>
            </a:r>
            <a:r>
              <a:rPr lang="en-US" dirty="0" err="1">
                <a:latin typeface="+mj-lt"/>
              </a:rPr>
              <a:t>velocidade</a:t>
            </a:r>
            <a:r>
              <a:rPr lang="en-US" dirty="0">
                <a:latin typeface="+mj-lt"/>
              </a:rPr>
              <a:t> de </a:t>
            </a:r>
            <a:r>
              <a:rPr lang="en-US" dirty="0" err="1">
                <a:latin typeface="+mj-lt"/>
              </a:rPr>
              <a:t>propagação</a:t>
            </a:r>
            <a:r>
              <a:rPr lang="en-US" dirty="0">
                <a:latin typeface="+mj-lt"/>
              </a:rPr>
              <a:t> no </a:t>
            </a:r>
            <a:r>
              <a:rPr lang="en-US" dirty="0" err="1">
                <a:latin typeface="+mj-lt"/>
              </a:rPr>
              <a:t>meio</a:t>
            </a:r>
            <a:r>
              <a:rPr lang="en-US" dirty="0">
                <a:latin typeface="+mj-lt"/>
              </a:rPr>
              <a:t> (</a:t>
            </a:r>
            <a:r>
              <a:rPr lang="en-US" i="1" dirty="0">
                <a:latin typeface="+mj-lt"/>
              </a:rPr>
              <a:t>path delay</a:t>
            </a:r>
            <a:r>
              <a:rPr lang="en-US" dirty="0">
                <a:latin typeface="+mj-lt"/>
              </a:rPr>
              <a:t>)</a:t>
            </a:r>
            <a:br>
              <a:rPr lang="en-US" dirty="0">
                <a:latin typeface="+mj-lt"/>
              </a:rPr>
            </a:br>
            <a:r>
              <a:rPr lang="en-US" dirty="0">
                <a:solidFill>
                  <a:srgbClr val="3333FF"/>
                </a:solidFill>
                <a:latin typeface="+mj-lt"/>
              </a:rPr>
              <a:t>(</a:t>
            </a:r>
            <a:r>
              <a:rPr lang="en-US" dirty="0" err="1">
                <a:solidFill>
                  <a:srgbClr val="3333FF"/>
                </a:solidFill>
                <a:latin typeface="+mj-lt"/>
              </a:rPr>
              <a:t>pode</a:t>
            </a:r>
            <a:r>
              <a:rPr lang="en-US" dirty="0">
                <a:solidFill>
                  <a:srgbClr val="3333FF"/>
                </a:solidFill>
                <a:latin typeface="+mj-lt"/>
              </a:rPr>
              <a:t> ser </a:t>
            </a:r>
            <a:r>
              <a:rPr lang="en-US" dirty="0" err="1">
                <a:solidFill>
                  <a:srgbClr val="3333FF"/>
                </a:solidFill>
                <a:latin typeface="+mj-lt"/>
              </a:rPr>
              <a:t>estimado</a:t>
            </a:r>
            <a:r>
              <a:rPr lang="en-US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+mj-lt"/>
              </a:rPr>
              <a:t>por</a:t>
            </a:r>
            <a:r>
              <a:rPr lang="en-US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+mj-lt"/>
              </a:rPr>
              <a:t>modelos</a:t>
            </a:r>
            <a:r>
              <a:rPr lang="en-US" dirty="0">
                <a:solidFill>
                  <a:srgbClr val="3333FF"/>
                </a:solidFill>
                <a:latin typeface="+mj-lt"/>
              </a:rPr>
              <a:t>)</a:t>
            </a:r>
            <a:r>
              <a:rPr lang="en-US" dirty="0">
                <a:latin typeface="+mj-lt"/>
              </a:rPr>
              <a:t>;</a:t>
            </a:r>
          </a:p>
          <a:p>
            <a:pPr marL="850392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dirty="0">
                <a:latin typeface="+mj-lt"/>
              </a:rPr>
              <a:t>tempo de </a:t>
            </a:r>
            <a:r>
              <a:rPr lang="en-US" dirty="0" err="1">
                <a:latin typeface="+mj-lt"/>
              </a:rPr>
              <a:t>propagação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nos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instrumentos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cabos</a:t>
            </a:r>
            <a:r>
              <a:rPr lang="en-US" dirty="0">
                <a:latin typeface="+mj-lt"/>
              </a:rPr>
              <a:t> e </a:t>
            </a:r>
            <a:r>
              <a:rPr lang="en-US" dirty="0" err="1">
                <a:latin typeface="+mj-lt"/>
              </a:rPr>
              <a:t>conectores</a:t>
            </a:r>
            <a:r>
              <a:rPr lang="en-US" dirty="0">
                <a:latin typeface="+mj-lt"/>
              </a:rPr>
              <a:t> no </a:t>
            </a:r>
            <a:r>
              <a:rPr lang="en-US" dirty="0" err="1">
                <a:latin typeface="+mj-lt"/>
              </a:rPr>
              <a:t>módulo</a:t>
            </a:r>
            <a:r>
              <a:rPr lang="en-US" dirty="0">
                <a:latin typeface="+mj-lt"/>
              </a:rPr>
              <a:t> de </a:t>
            </a:r>
            <a:r>
              <a:rPr lang="en-US" dirty="0" err="1">
                <a:latin typeface="+mj-lt"/>
              </a:rPr>
              <a:t>transmissão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rgbClr val="3333FF"/>
                </a:solidFill>
                <a:latin typeface="+mj-lt"/>
              </a:rPr>
              <a:t>(</a:t>
            </a:r>
            <a:r>
              <a:rPr lang="en-US" dirty="0" err="1">
                <a:solidFill>
                  <a:srgbClr val="3333FF"/>
                </a:solidFill>
                <a:latin typeface="+mj-lt"/>
              </a:rPr>
              <a:t>pode</a:t>
            </a:r>
            <a:r>
              <a:rPr lang="en-US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+mj-lt"/>
              </a:rPr>
              <a:t>ser</a:t>
            </a:r>
            <a:r>
              <a:rPr lang="en-US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+mj-lt"/>
              </a:rPr>
              <a:t>medido</a:t>
            </a:r>
            <a:r>
              <a:rPr lang="en-US" dirty="0">
                <a:solidFill>
                  <a:srgbClr val="3333FF"/>
                </a:solidFill>
                <a:latin typeface="+mj-lt"/>
              </a:rPr>
              <a:t>/</a:t>
            </a:r>
            <a:r>
              <a:rPr lang="en-US" dirty="0" err="1">
                <a:solidFill>
                  <a:srgbClr val="3333FF"/>
                </a:solidFill>
                <a:latin typeface="+mj-lt"/>
              </a:rPr>
              <a:t>calculado</a:t>
            </a:r>
            <a:r>
              <a:rPr lang="en-US" dirty="0">
                <a:solidFill>
                  <a:srgbClr val="3333FF"/>
                </a:solidFill>
                <a:latin typeface="+mj-lt"/>
              </a:rPr>
              <a:t>)</a:t>
            </a:r>
            <a:r>
              <a:rPr lang="en-US" dirty="0">
                <a:latin typeface="+mj-lt"/>
              </a:rPr>
              <a:t>;</a:t>
            </a:r>
          </a:p>
          <a:p>
            <a:pPr marL="850392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dirty="0">
                <a:latin typeface="+mj-lt"/>
              </a:rPr>
              <a:t>tempo de </a:t>
            </a:r>
            <a:r>
              <a:rPr lang="en-US" dirty="0" err="1">
                <a:latin typeface="+mj-lt"/>
              </a:rPr>
              <a:t>propagação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nos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instrumentos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cabos</a:t>
            </a:r>
            <a:r>
              <a:rPr lang="en-US" dirty="0">
                <a:latin typeface="+mj-lt"/>
              </a:rPr>
              <a:t> e </a:t>
            </a:r>
            <a:r>
              <a:rPr lang="en-US" dirty="0" err="1">
                <a:latin typeface="+mj-lt"/>
              </a:rPr>
              <a:t>conectores</a:t>
            </a:r>
            <a:r>
              <a:rPr lang="en-US" dirty="0">
                <a:latin typeface="+mj-lt"/>
              </a:rPr>
              <a:t> no </a:t>
            </a:r>
            <a:r>
              <a:rPr lang="en-US" dirty="0" err="1">
                <a:latin typeface="+mj-lt"/>
              </a:rPr>
              <a:t>módulo</a:t>
            </a:r>
            <a:r>
              <a:rPr lang="en-US" dirty="0">
                <a:latin typeface="+mj-lt"/>
              </a:rPr>
              <a:t> de </a:t>
            </a:r>
            <a:r>
              <a:rPr lang="en-US" dirty="0" err="1">
                <a:latin typeface="+mj-lt"/>
              </a:rPr>
              <a:t>recepção</a:t>
            </a:r>
            <a:r>
              <a:rPr lang="en-US" dirty="0">
                <a:latin typeface="+mj-lt"/>
              </a:rPr>
              <a:t> final </a:t>
            </a:r>
            <a:r>
              <a:rPr lang="en-US" dirty="0">
                <a:solidFill>
                  <a:srgbClr val="3333FF"/>
                </a:solidFill>
                <a:latin typeface="+mj-lt"/>
              </a:rPr>
              <a:t>(</a:t>
            </a:r>
            <a:r>
              <a:rPr lang="en-US" dirty="0" err="1">
                <a:solidFill>
                  <a:srgbClr val="3333FF"/>
                </a:solidFill>
                <a:latin typeface="+mj-lt"/>
              </a:rPr>
              <a:t>pode</a:t>
            </a:r>
            <a:r>
              <a:rPr lang="en-US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+mj-lt"/>
              </a:rPr>
              <a:t>ser</a:t>
            </a:r>
            <a:r>
              <a:rPr lang="en-US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+mj-lt"/>
              </a:rPr>
              <a:t>medido</a:t>
            </a:r>
            <a:r>
              <a:rPr lang="en-US" dirty="0">
                <a:solidFill>
                  <a:srgbClr val="3333FF"/>
                </a:solidFill>
                <a:latin typeface="+mj-lt"/>
              </a:rPr>
              <a:t>/</a:t>
            </a:r>
            <a:r>
              <a:rPr lang="en-US" dirty="0" err="1">
                <a:solidFill>
                  <a:srgbClr val="3333FF"/>
                </a:solidFill>
                <a:latin typeface="+mj-lt"/>
              </a:rPr>
              <a:t>calculado</a:t>
            </a:r>
            <a:r>
              <a:rPr lang="en-US" dirty="0">
                <a:solidFill>
                  <a:srgbClr val="3333FF"/>
                </a:solidFill>
                <a:latin typeface="+mj-lt"/>
              </a:rPr>
              <a:t>)</a:t>
            </a:r>
            <a:r>
              <a:rPr lang="en-US" dirty="0">
                <a:latin typeface="+mj-lt"/>
              </a:rPr>
              <a:t>;</a:t>
            </a:r>
          </a:p>
          <a:p>
            <a:pPr marL="850392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dirty="0">
                <a:latin typeface="+mj-lt"/>
              </a:rPr>
              <a:t>tempo de </a:t>
            </a:r>
            <a:r>
              <a:rPr lang="en-US" dirty="0" err="1">
                <a:latin typeface="+mj-lt"/>
              </a:rPr>
              <a:t>trânsito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repetidora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rgbClr val="3333FF"/>
                </a:solidFill>
                <a:latin typeface="+mj-lt"/>
              </a:rPr>
              <a:t>(</a:t>
            </a:r>
            <a:r>
              <a:rPr lang="en-US" dirty="0" err="1">
                <a:solidFill>
                  <a:srgbClr val="3333FF"/>
                </a:solidFill>
                <a:latin typeface="+mj-lt"/>
              </a:rPr>
              <a:t>não</a:t>
            </a:r>
            <a:r>
              <a:rPr lang="en-US" dirty="0">
                <a:solidFill>
                  <a:srgbClr val="3333FF"/>
                </a:solidFill>
                <a:latin typeface="+mj-lt"/>
              </a:rPr>
              <a:t> tem </a:t>
            </a:r>
            <a:r>
              <a:rPr lang="en-US" dirty="0" err="1">
                <a:solidFill>
                  <a:srgbClr val="3333FF"/>
                </a:solidFill>
                <a:latin typeface="+mj-lt"/>
              </a:rPr>
              <a:t>como</a:t>
            </a:r>
            <a:r>
              <a:rPr lang="en-US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+mj-lt"/>
              </a:rPr>
              <a:t>ser</a:t>
            </a:r>
            <a:r>
              <a:rPr lang="en-US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+mj-lt"/>
              </a:rPr>
              <a:t>medido</a:t>
            </a:r>
            <a:r>
              <a:rPr lang="en-US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+mj-lt"/>
              </a:rPr>
              <a:t>em</a:t>
            </a:r>
            <a:r>
              <a:rPr lang="en-US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+mj-lt"/>
              </a:rPr>
              <a:t>alguns</a:t>
            </a:r>
            <a:r>
              <a:rPr lang="en-US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+mj-lt"/>
              </a:rPr>
              <a:t>tipos</a:t>
            </a:r>
            <a:r>
              <a:rPr lang="en-US" dirty="0">
                <a:solidFill>
                  <a:srgbClr val="3333FF"/>
                </a:solidFill>
                <a:latin typeface="+mj-lt"/>
              </a:rPr>
              <a:t> de </a:t>
            </a:r>
            <a:r>
              <a:rPr lang="en-US" dirty="0" err="1">
                <a:solidFill>
                  <a:srgbClr val="3333FF"/>
                </a:solidFill>
                <a:latin typeface="+mj-lt"/>
              </a:rPr>
              <a:t>repetidora</a:t>
            </a:r>
            <a:r>
              <a:rPr lang="en-US" dirty="0">
                <a:solidFill>
                  <a:srgbClr val="3333FF"/>
                </a:solidFill>
                <a:latin typeface="+mj-lt"/>
              </a:rPr>
              <a:t>)</a:t>
            </a:r>
            <a:r>
              <a:rPr lang="en-US" dirty="0">
                <a:latin typeface="+mj-lt"/>
              </a:rPr>
              <a:t>.</a:t>
            </a:r>
          </a:p>
          <a:p>
            <a:pPr marL="484632" indent="-457200">
              <a:spcBef>
                <a:spcPts val="600"/>
              </a:spcBef>
              <a:spcAft>
                <a:spcPts val="600"/>
              </a:spcAft>
            </a:pPr>
            <a:r>
              <a:rPr lang="pt-BR" sz="2200" b="1" dirty="0">
                <a:solidFill>
                  <a:srgbClr val="FF0000"/>
                </a:solidFill>
                <a:latin typeface="+mj-lt"/>
              </a:rPr>
              <a:t>Importante</a:t>
            </a:r>
            <a:r>
              <a:rPr lang="pt-BR" sz="2200" dirty="0">
                <a:solidFill>
                  <a:srgbClr val="FF0000"/>
                </a:solidFill>
                <a:latin typeface="+mj-lt"/>
              </a:rPr>
              <a:t>: atraso de 10ns (ou 10</a:t>
            </a:r>
            <a:r>
              <a:rPr lang="pt-BR" sz="2200" baseline="30000" dirty="0">
                <a:solidFill>
                  <a:srgbClr val="FF0000"/>
                </a:solidFill>
                <a:latin typeface="+mj-lt"/>
              </a:rPr>
              <a:t>-9</a:t>
            </a:r>
            <a:r>
              <a:rPr lang="pt-BR" sz="2200" dirty="0">
                <a:solidFill>
                  <a:srgbClr val="FF0000"/>
                </a:solidFill>
                <a:latin typeface="+mj-lt"/>
              </a:rPr>
              <a:t>s) equivale a 3m de erro na posição</a:t>
            </a:r>
          </a:p>
        </p:txBody>
      </p:sp>
    </p:spTree>
    <p:extLst>
      <p:ext uri="{BB962C8B-B14F-4D97-AF65-F5344CB8AC3E}">
        <p14:creationId xmlns:p14="http://schemas.microsoft.com/office/powerpoint/2010/main" val="32923445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i="1" dirty="0"/>
              <a:t>Path </a:t>
            </a:r>
            <a:r>
              <a:rPr lang="pt-BR" i="1" dirty="0" err="1"/>
              <a:t>Delay</a:t>
            </a:r>
            <a:r>
              <a:rPr lang="pt-BR" dirty="0"/>
              <a:t> (atraso na Propagação)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060848"/>
            <a:ext cx="8640960" cy="460851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O atraso nos meios de propagação (ionosfera, troposfera), em geral, são previstos de forma suficiente por modelos matemáticos.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 err="1">
                <a:latin typeface="+mj-lt"/>
              </a:rPr>
              <a:t>Honma</a:t>
            </a:r>
            <a:r>
              <a:rPr lang="pt-BR" dirty="0">
                <a:latin typeface="+mj-lt"/>
              </a:rPr>
              <a:t> </a:t>
            </a:r>
            <a:r>
              <a:rPr lang="pt-BR" i="1" dirty="0" err="1">
                <a:latin typeface="+mj-lt"/>
              </a:rPr>
              <a:t>et</a:t>
            </a:r>
            <a:r>
              <a:rPr lang="pt-BR" i="1" dirty="0">
                <a:latin typeface="+mj-lt"/>
              </a:rPr>
              <a:t> al</a:t>
            </a:r>
            <a:r>
              <a:rPr lang="pt-BR" dirty="0">
                <a:latin typeface="+mj-lt"/>
              </a:rPr>
              <a:t>. (2008) indicam que, usando um modelo de plano paralelo, por exemplo, o </a:t>
            </a:r>
            <a:r>
              <a:rPr lang="pt-BR" dirty="0" err="1">
                <a:latin typeface="+mj-lt"/>
              </a:rPr>
              <a:t>delay</a:t>
            </a:r>
            <a:r>
              <a:rPr lang="pt-BR" dirty="0">
                <a:latin typeface="+mj-lt"/>
              </a:rPr>
              <a:t> </a:t>
            </a:r>
            <a:r>
              <a:rPr lang="pt-BR" dirty="0" err="1">
                <a:latin typeface="+mj-lt"/>
              </a:rPr>
              <a:t>troposférico</a:t>
            </a:r>
            <a:r>
              <a:rPr lang="pt-BR" dirty="0">
                <a:latin typeface="+mj-lt"/>
              </a:rPr>
              <a:t> (d) pode ser estimado por:</a:t>
            </a:r>
            <a:br>
              <a:rPr lang="pt-BR" dirty="0">
                <a:latin typeface="+mj-lt"/>
              </a:rPr>
            </a:br>
            <a:r>
              <a:rPr lang="pt-BR" dirty="0">
                <a:latin typeface="+mj-lt"/>
              </a:rPr>
              <a:t/>
            </a:r>
            <a:br>
              <a:rPr lang="pt-BR" dirty="0">
                <a:latin typeface="+mj-lt"/>
              </a:rPr>
            </a:br>
            <a:r>
              <a:rPr lang="pt-BR" dirty="0">
                <a:latin typeface="+mj-lt"/>
              </a:rPr>
              <a:t>                                             d = c · </a:t>
            </a:r>
            <a:r>
              <a:rPr lang="el-GR" dirty="0">
                <a:latin typeface="+mj-lt"/>
              </a:rPr>
              <a:t>τ</a:t>
            </a:r>
            <a:r>
              <a:rPr lang="pt-BR" baseline="-25000" dirty="0" err="1">
                <a:latin typeface="+mj-lt"/>
              </a:rPr>
              <a:t>atm</a:t>
            </a:r>
            <a:r>
              <a:rPr lang="pt-BR" dirty="0">
                <a:latin typeface="+mj-lt"/>
              </a:rPr>
              <a:t> / </a:t>
            </a:r>
            <a:r>
              <a:rPr lang="pt-BR" dirty="0" err="1">
                <a:latin typeface="+mj-lt"/>
              </a:rPr>
              <a:t>senZ</a:t>
            </a:r>
            <a:r>
              <a:rPr lang="pt-BR" dirty="0">
                <a:latin typeface="+mj-lt"/>
              </a:rPr>
              <a:t/>
            </a:r>
            <a:br>
              <a:rPr lang="pt-BR" dirty="0">
                <a:latin typeface="+mj-lt"/>
              </a:rPr>
            </a:br>
            <a:r>
              <a:rPr lang="pt-BR" dirty="0">
                <a:latin typeface="+mj-lt"/>
              </a:rPr>
              <a:t/>
            </a:r>
            <a:br>
              <a:rPr lang="pt-BR" dirty="0">
                <a:latin typeface="+mj-lt"/>
              </a:rPr>
            </a:br>
            <a:r>
              <a:rPr lang="pt-BR" dirty="0">
                <a:latin typeface="+mj-lt"/>
              </a:rPr>
              <a:t>onde: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c é a velocidade de propagação no meio;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2000" dirty="0">
                <a:latin typeface="+mj-lt"/>
              </a:rPr>
              <a:t>τ</a:t>
            </a:r>
            <a:r>
              <a:rPr lang="pt-BR" sz="2000" baseline="-25000" dirty="0" err="1">
                <a:latin typeface="+mj-lt"/>
              </a:rPr>
              <a:t>atm</a:t>
            </a:r>
            <a:r>
              <a:rPr lang="pt-BR" sz="2000" dirty="0">
                <a:latin typeface="+mj-lt"/>
              </a:rPr>
              <a:t> </a:t>
            </a:r>
            <a:r>
              <a:rPr lang="pt-BR" dirty="0">
                <a:latin typeface="+mj-lt"/>
              </a:rPr>
              <a:t>é o </a:t>
            </a:r>
            <a:r>
              <a:rPr lang="pt-BR" dirty="0" err="1">
                <a:latin typeface="+mj-lt"/>
              </a:rPr>
              <a:t>delay</a:t>
            </a:r>
            <a:r>
              <a:rPr lang="pt-BR" dirty="0">
                <a:latin typeface="+mj-lt"/>
              </a:rPr>
              <a:t> </a:t>
            </a:r>
            <a:r>
              <a:rPr lang="pt-BR" dirty="0" err="1">
                <a:latin typeface="+mj-lt"/>
              </a:rPr>
              <a:t>troposférico</a:t>
            </a:r>
            <a:r>
              <a:rPr lang="pt-BR" dirty="0">
                <a:latin typeface="+mj-lt"/>
              </a:rPr>
              <a:t> no </a:t>
            </a:r>
            <a:r>
              <a:rPr lang="pt-BR" dirty="0" err="1">
                <a:latin typeface="+mj-lt"/>
              </a:rPr>
              <a:t>zenite</a:t>
            </a:r>
            <a:r>
              <a:rPr lang="pt-BR" dirty="0">
                <a:latin typeface="+mj-lt"/>
              </a:rPr>
              <a:t>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Z é o ângulo de elevação da repetidora em relação à base.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74650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pt-BR" i="1" dirty="0"/>
              <a:t>Path </a:t>
            </a:r>
            <a:r>
              <a:rPr lang="pt-BR" i="1" dirty="0" err="1"/>
              <a:t>Delay</a:t>
            </a:r>
            <a:r>
              <a:rPr lang="pt-BR" dirty="0"/>
              <a:t> (atraso na Propagação)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4006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200" dirty="0">
                <a:latin typeface="+mj-lt"/>
              </a:rPr>
              <a:t>Os atrasos na propagação (</a:t>
            </a:r>
            <a:r>
              <a:rPr lang="en-US" sz="22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pt-BR" sz="2200" baseline="-25000" dirty="0">
                <a:latin typeface="+mj-lt"/>
              </a:rPr>
              <a:t>TEC</a:t>
            </a:r>
            <a:r>
              <a:rPr lang="pt-BR" sz="2200" dirty="0">
                <a:latin typeface="+mj-lt"/>
              </a:rPr>
              <a:t>) podem ser calculados utilizando o Conteúdo Eletrônico Total (</a:t>
            </a:r>
            <a:r>
              <a:rPr lang="pt-BR" sz="2200" i="1" dirty="0">
                <a:latin typeface="+mj-lt"/>
              </a:rPr>
              <a:t>Total </a:t>
            </a:r>
            <a:r>
              <a:rPr lang="pt-BR" sz="2200" i="1" dirty="0" err="1">
                <a:latin typeface="+mj-lt"/>
              </a:rPr>
              <a:t>Electron</a:t>
            </a:r>
            <a:r>
              <a:rPr lang="pt-BR" sz="2200" i="1" dirty="0">
                <a:latin typeface="+mj-lt"/>
              </a:rPr>
              <a:t> </a:t>
            </a:r>
            <a:r>
              <a:rPr lang="pt-BR" sz="2200" i="1" dirty="0" err="1">
                <a:latin typeface="+mj-lt"/>
              </a:rPr>
              <a:t>Content</a:t>
            </a:r>
            <a:r>
              <a:rPr lang="pt-BR" sz="2200" i="1" dirty="0">
                <a:latin typeface="+mj-lt"/>
              </a:rPr>
              <a:t> </a:t>
            </a:r>
            <a:r>
              <a:rPr lang="pt-BR" sz="2200" dirty="0">
                <a:latin typeface="+mj-lt"/>
              </a:rPr>
              <a:t>- TEC):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200" dirty="0">
                <a:latin typeface="+mj-lt"/>
              </a:rPr>
              <a:t>                    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sz="2200" baseline="-25000" dirty="0">
                <a:latin typeface="+mj-lt"/>
                <a:cs typeface="Times New Roman" panose="02020603050405020304" pitchFamily="18" charset="0"/>
              </a:rPr>
              <a:t>TEC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 = S x 1.343 (TEC/f</a:t>
            </a:r>
            <a:r>
              <a:rPr lang="en-US" sz="2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) x 10</a:t>
            </a:r>
            <a:r>
              <a:rPr lang="en-US" sz="2200" baseline="30000" dirty="0">
                <a:latin typeface="+mj-lt"/>
                <a:cs typeface="Times New Roman" panose="02020603050405020304" pitchFamily="18" charset="0"/>
              </a:rPr>
              <a:t>-7</a:t>
            </a:r>
            <a:r>
              <a:rPr lang="pt-BR" sz="2200" dirty="0">
                <a:latin typeface="+mj-lt"/>
              </a:rPr>
              <a:t/>
            </a:r>
            <a:br>
              <a:rPr lang="pt-BR" sz="2200" dirty="0">
                <a:latin typeface="+mj-lt"/>
              </a:rPr>
            </a:br>
            <a:r>
              <a:rPr lang="pt-BR" sz="2200" dirty="0">
                <a:latin typeface="+mj-lt"/>
              </a:rPr>
              <a:t>onde:</a:t>
            </a:r>
          </a:p>
          <a:p>
            <a:pPr lvl="1" algn="just"/>
            <a:r>
              <a:rPr lang="en-US" sz="2200" dirty="0">
                <a:latin typeface="+mj-lt"/>
                <a:cs typeface="Times New Roman" panose="02020603050405020304" pitchFamily="18" charset="0"/>
              </a:rPr>
              <a:t>TEC é o </a:t>
            </a:r>
            <a:r>
              <a:rPr lang="en-US" sz="2200" dirty="0" err="1">
                <a:latin typeface="+mj-lt"/>
                <a:cs typeface="Times New Roman" panose="02020603050405020304" pitchFamily="18" charset="0"/>
              </a:rPr>
              <a:t>conteúdo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cs typeface="Times New Roman" panose="02020603050405020304" pitchFamily="18" charset="0"/>
              </a:rPr>
              <a:t>eletrônico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 total (electrons/m</a:t>
            </a:r>
            <a:r>
              <a:rPr lang="en-US" sz="2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)</a:t>
            </a:r>
          </a:p>
          <a:p>
            <a:pPr lvl="1" algn="just"/>
            <a:r>
              <a:rPr lang="en-US" sz="2200" dirty="0">
                <a:latin typeface="+mj-lt"/>
                <a:cs typeface="Times New Roman" panose="02020603050405020304" pitchFamily="18" charset="0"/>
              </a:rPr>
              <a:t>f é a </a:t>
            </a:r>
            <a:r>
              <a:rPr lang="en-US" sz="2200" dirty="0" err="1">
                <a:latin typeface="+mj-lt"/>
                <a:cs typeface="Times New Roman" panose="02020603050405020304" pitchFamily="18" charset="0"/>
              </a:rPr>
              <a:t>frequência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latin typeface="+mj-lt"/>
                <a:cs typeface="Times New Roman" panose="02020603050405020304" pitchFamily="18" charset="0"/>
              </a:rPr>
              <a:t>transmissão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 (MHz)</a:t>
            </a:r>
          </a:p>
          <a:p>
            <a:pPr lvl="1" algn="just"/>
            <a:r>
              <a:rPr lang="en-US" sz="2200" dirty="0">
                <a:latin typeface="+mj-lt"/>
                <a:cs typeface="Times New Roman" panose="02020603050405020304" pitchFamily="18" charset="0"/>
              </a:rPr>
              <a:t>S é o </a:t>
            </a:r>
            <a:r>
              <a:rPr lang="en-US" sz="2200" dirty="0" err="1">
                <a:latin typeface="+mj-lt"/>
                <a:cs typeface="Times New Roman" panose="02020603050405020304" pitchFamily="18" charset="0"/>
              </a:rPr>
              <a:t>fator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latin typeface="+mj-lt"/>
                <a:cs typeface="Times New Roman" panose="02020603050405020304" pitchFamily="18" charset="0"/>
              </a:rPr>
              <a:t>inclinação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 para </a:t>
            </a:r>
            <a:r>
              <a:rPr lang="en-US" sz="2200" dirty="0" err="1">
                <a:latin typeface="+mj-lt"/>
                <a:cs typeface="Times New Roman" panose="02020603050405020304" pitchFamily="18" charset="0"/>
              </a:rPr>
              <a:t>os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cs typeface="Times New Roman" panose="02020603050405020304" pitchFamily="18" charset="0"/>
              </a:rPr>
              <a:t>respectivos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cs typeface="Times New Roman" panose="02020603050405020304" pitchFamily="18" charset="0"/>
              </a:rPr>
              <a:t>ângulos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latin typeface="+mj-lt"/>
                <a:cs typeface="Times New Roman" panose="02020603050405020304" pitchFamily="18" charset="0"/>
              </a:rPr>
              <a:t>elevação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 E </a:t>
            </a:r>
            <a:r>
              <a:rPr lang="en-US" sz="2200" dirty="0" err="1">
                <a:latin typeface="+mj-lt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 que a </a:t>
            </a:r>
            <a:r>
              <a:rPr lang="en-US" sz="2200" dirty="0" err="1">
                <a:latin typeface="+mj-lt"/>
                <a:cs typeface="Times New Roman" panose="02020603050405020304" pitchFamily="18" charset="0"/>
              </a:rPr>
              <a:t>repetidora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 é </a:t>
            </a:r>
            <a:r>
              <a:rPr lang="en-US" sz="2200" dirty="0" err="1">
                <a:latin typeface="+mj-lt"/>
                <a:cs typeface="Times New Roman" panose="02020603050405020304" pitchFamily="18" charset="0"/>
              </a:rPr>
              <a:t>observada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cs typeface="Times New Roman" panose="02020603050405020304" pitchFamily="18" charset="0"/>
              </a:rPr>
              <a:t>pelas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 bases e </a:t>
            </a:r>
            <a:r>
              <a:rPr lang="en-US" sz="2200" dirty="0" err="1">
                <a:latin typeface="+mj-lt"/>
                <a:cs typeface="Times New Roman" panose="02020603050405020304" pitchFamily="18" charset="0"/>
              </a:rPr>
              <a:t>pelo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cs typeface="Times New Roman" panose="02020603050405020304" pitchFamily="18" charset="0"/>
              </a:rPr>
              <a:t>alvo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393192" lvl="1" indent="0" algn="just">
              <a:buNone/>
            </a:pPr>
            <a:r>
              <a:rPr lang="en-US" sz="2200" dirty="0">
                <a:latin typeface="+mj-lt"/>
                <a:cs typeface="Times New Roman" panose="02020603050405020304" pitchFamily="18" charset="0"/>
              </a:rPr>
              <a:t>                </a:t>
            </a:r>
            <a:r>
              <a:rPr lang="pt-BR" sz="2200" dirty="0">
                <a:latin typeface="+mj-lt"/>
                <a:cs typeface="Times New Roman" panose="02020603050405020304" pitchFamily="18" charset="0"/>
              </a:rPr>
              <a:t>S = 1/cos {</a:t>
            </a:r>
            <a:r>
              <a:rPr lang="pt-BR" sz="2200" dirty="0" err="1">
                <a:latin typeface="+mj-lt"/>
                <a:cs typeface="Times New Roman" panose="02020603050405020304" pitchFamily="18" charset="0"/>
              </a:rPr>
              <a:t>arcsin</a:t>
            </a:r>
            <a:r>
              <a:rPr lang="pt-BR" sz="2200" dirty="0">
                <a:latin typeface="+mj-lt"/>
                <a:cs typeface="Times New Roman" panose="02020603050405020304" pitchFamily="18" charset="0"/>
              </a:rPr>
              <a:t> [(R/(</a:t>
            </a:r>
            <a:r>
              <a:rPr lang="pt-BR" sz="2200" dirty="0" err="1">
                <a:latin typeface="+mj-lt"/>
                <a:cs typeface="Times New Roman" panose="02020603050405020304" pitchFamily="18" charset="0"/>
              </a:rPr>
              <a:t>R+h</a:t>
            </a:r>
            <a:r>
              <a:rPr lang="pt-BR" sz="2200" dirty="0">
                <a:latin typeface="+mj-lt"/>
                <a:cs typeface="Times New Roman" panose="02020603050405020304" pitchFamily="18" charset="0"/>
              </a:rPr>
              <a:t>)) x cos E]}</a:t>
            </a:r>
          </a:p>
          <a:p>
            <a:pPr marL="393192" lvl="1" indent="0" algn="just">
              <a:buNone/>
            </a:pPr>
            <a:r>
              <a:rPr lang="pt-BR" sz="2200" dirty="0">
                <a:latin typeface="+mj-lt"/>
                <a:cs typeface="Times New Roman" panose="02020603050405020304" pitchFamily="18" charset="0"/>
              </a:rPr>
              <a:t>    onde:</a:t>
            </a:r>
          </a:p>
          <a:p>
            <a:pPr marL="1076325" lvl="1" indent="-246063" algn="just"/>
            <a:r>
              <a:rPr lang="pt-BR" sz="2200" dirty="0">
                <a:latin typeface="+mj-lt"/>
                <a:cs typeface="Times New Roman" panose="02020603050405020304" pitchFamily="18" charset="0"/>
              </a:rPr>
              <a:t>R é o raio da Terra</a:t>
            </a:r>
          </a:p>
          <a:p>
            <a:pPr marL="1076325" lvl="1" indent="-246063" algn="just"/>
            <a:r>
              <a:rPr lang="pt-BR" sz="2200" dirty="0">
                <a:latin typeface="+mj-lt"/>
                <a:cs typeface="Times New Roman" panose="02020603050405020304" pitchFamily="18" charset="0"/>
              </a:rPr>
              <a:t>h é a altitude de referência da ionosfera</a:t>
            </a:r>
          </a:p>
          <a:p>
            <a:pPr marL="393192" lvl="1" indent="0" algn="just">
              <a:buNone/>
            </a:pPr>
            <a:endParaRPr lang="pt-BR" sz="1000" dirty="0">
              <a:latin typeface="+mj-lt"/>
              <a:cs typeface="Times New Roman" panose="02020603050405020304" pitchFamily="18" charset="0"/>
            </a:endParaRPr>
          </a:p>
          <a:p>
            <a:pPr marL="393192" lvl="1" indent="0" algn="just">
              <a:buNone/>
            </a:pPr>
            <a:r>
              <a:rPr lang="pt-BR" sz="2200" dirty="0">
                <a:latin typeface="+mj-lt"/>
                <a:cs typeface="Times New Roman" panose="02020603050405020304" pitchFamily="18" charset="0"/>
              </a:rPr>
              <a:t>S varia de 1 a 2.5 para ângulos de elevação de 90 a 15 graus.</a:t>
            </a:r>
            <a:endParaRPr lang="pt-BR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8930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854387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430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2"/>
            <a:ext cx="7128792" cy="558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695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Tempos de Transmissão e Distâncias</a:t>
            </a:r>
          </a:p>
        </p:txBody>
      </p:sp>
      <p:sp>
        <p:nvSpPr>
          <p:cNvPr id="8" name="Retângulo 7"/>
          <p:cNvSpPr/>
          <p:nvPr/>
        </p:nvSpPr>
        <p:spPr>
          <a:xfrm>
            <a:off x="900113" y="2060575"/>
            <a:ext cx="7516812" cy="1785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(c/2)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endParaRPr lang="pt-BR" dirty="0">
              <a:solidFill>
                <a:prstClr val="black"/>
              </a:solidFill>
              <a:latin typeface="Calibri"/>
              <a:ea typeface="SimSun" panose="02010600030101010101" pitchFamily="2" charset="-122"/>
              <a:cs typeface="+mn-cs"/>
            </a:endParaRP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BR(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pdBR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B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Br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pdBR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CR(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pdCR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C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Cr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pdCR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DR(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pdDR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D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Dr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pdDR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pdPR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pdPR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816957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Tempos de Transmissão e Distâncias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201738" y="1920875"/>
            <a:ext cx="2016125" cy="2089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0825" y="4652963"/>
            <a:ext cx="864235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AR, BR, CR, DR e PR são as distâncias das bases A, B, C, D e do alvo P à repetidora R, respectivamente.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prstClr val="black"/>
                </a:solidFill>
                <a:latin typeface="Calibri"/>
              </a:rPr>
              <a:t>Essas distâncias são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 expressas em função do atraso causado pelo tempo de trânsito do sinal dentro da repetidora (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δR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) e corrigidas pelos respectivos atrasos de propagação (</a:t>
            </a:r>
            <a:r>
              <a:rPr lang="en-US" i="1" dirty="0">
                <a:solidFill>
                  <a:prstClr val="black"/>
                </a:solidFill>
                <a:latin typeface="Calibri"/>
                <a:cs typeface="+mn-cs"/>
              </a:rPr>
              <a:t>path delays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)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. </a:t>
            </a:r>
            <a:endParaRPr lang="pt-BR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00113" y="2060575"/>
            <a:ext cx="7516812" cy="1785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(c/2)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endParaRPr lang="pt-BR" dirty="0">
              <a:solidFill>
                <a:prstClr val="black"/>
              </a:solidFill>
              <a:latin typeface="Calibri"/>
              <a:ea typeface="SimSun" panose="02010600030101010101" pitchFamily="2" charset="-122"/>
              <a:cs typeface="+mn-cs"/>
            </a:endParaRP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BR(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pdBR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B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Br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pdBR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CR(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pdCR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C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Cr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pdCR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DR(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pdDR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D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Dr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pdDR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pdPR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pdPR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77662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Tempos de Transmissão e Distâncias</a:t>
            </a:r>
          </a:p>
        </p:txBody>
      </p:sp>
      <p:sp>
        <p:nvSpPr>
          <p:cNvPr id="9" name="Retângulo 8"/>
          <p:cNvSpPr/>
          <p:nvPr/>
        </p:nvSpPr>
        <p:spPr>
          <a:xfrm>
            <a:off x="3469533" y="1920875"/>
            <a:ext cx="402076" cy="2089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900113" y="2060575"/>
            <a:ext cx="7516812" cy="1785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(c/2)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endParaRPr lang="pt-BR" dirty="0">
              <a:solidFill>
                <a:prstClr val="black"/>
              </a:solidFill>
              <a:latin typeface="Calibri"/>
              <a:ea typeface="SimSun" panose="02010600030101010101" pitchFamily="2" charset="-122"/>
              <a:cs typeface="+mn-cs"/>
            </a:endParaRP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BR(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pdBR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B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Br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pdBR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CR(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pdCR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C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Cr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pdCR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DR(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pdDR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D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Dr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pdDR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pdPR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pdPR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50825" y="4646613"/>
            <a:ext cx="83534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Δt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cs typeface="+mn-cs"/>
              </a:rPr>
              <a:t>A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Δt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cs typeface="+mn-cs"/>
              </a:rPr>
              <a:t>B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Δt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cs typeface="+mn-cs"/>
              </a:rPr>
              <a:t>C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Δt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cs typeface="+mn-cs"/>
              </a:rPr>
              <a:t>D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e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Δt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cs typeface="+mn-cs"/>
              </a:rPr>
              <a:t>P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são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as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diferenças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de tempo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efetivamente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medidas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nas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bases A, B, C e D,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bem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como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no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alvo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P,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respectivamente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em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relação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a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seus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relógios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prstClr val="black"/>
                </a:solidFill>
                <a:latin typeface="Calibri"/>
              </a:rPr>
              <a:t>Indicam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o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intervalo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de tempo entre a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emissão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do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sinal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codificado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pela base A,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sua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retransmissão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pela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repetidora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R e a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chegada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do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sinal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às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bases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ou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ao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alvo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.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3884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Tempos de Transmissão e Distâncias</a:t>
            </a:r>
          </a:p>
        </p:txBody>
      </p:sp>
      <p:sp>
        <p:nvSpPr>
          <p:cNvPr id="9" name="Retângulo 8"/>
          <p:cNvSpPr/>
          <p:nvPr/>
        </p:nvSpPr>
        <p:spPr>
          <a:xfrm>
            <a:off x="3923928" y="1920875"/>
            <a:ext cx="360735" cy="2089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900113" y="2060575"/>
            <a:ext cx="7516812" cy="1785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(c/2)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endParaRPr lang="pt-BR" dirty="0">
              <a:solidFill>
                <a:prstClr val="black"/>
              </a:solidFill>
              <a:latin typeface="Calibri"/>
              <a:ea typeface="SimSun" panose="02010600030101010101" pitchFamily="2" charset="-122"/>
              <a:cs typeface="+mn-cs"/>
            </a:endParaRP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BR(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pdBR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B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Br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pdBR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CR(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pdCR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C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Cr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pdCR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DR(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pdDR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D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Dr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pdDR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pdPR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pdPR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50825" y="4646613"/>
            <a:ext cx="83534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δ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cs typeface="+mn-cs"/>
              </a:rPr>
              <a:t>At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é a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variação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de tempo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devido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ao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trânsito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do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sinal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nos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circuitos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cabos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e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antena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quando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o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mesmo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é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transmitido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pela base A.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Esta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variação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pode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ser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previamente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medida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e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conhecida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6350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Determinação de distâncias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75252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i="1" dirty="0">
                <a:latin typeface="+mj-lt"/>
              </a:rPr>
              <a:t>Range </a:t>
            </a:r>
            <a:r>
              <a:rPr lang="pt-BR" i="1" dirty="0" err="1">
                <a:latin typeface="+mj-lt"/>
              </a:rPr>
              <a:t>measurement</a:t>
            </a:r>
            <a:r>
              <a:rPr lang="pt-BR" i="1" dirty="0">
                <a:latin typeface="+mj-lt"/>
              </a:rPr>
              <a:t> </a:t>
            </a:r>
            <a:r>
              <a:rPr lang="pt-BR" dirty="0">
                <a:latin typeface="+mj-lt"/>
              </a:rPr>
              <a:t>– determinação de distância através do eco de um sinal transmitido em um meio de propagação de velocidade conhecida.</a:t>
            </a:r>
          </a:p>
        </p:txBody>
      </p:sp>
      <p:pic>
        <p:nvPicPr>
          <p:cNvPr id="4" name="Imagem 3" descr="496px-Sonar_Principle_EN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284984"/>
            <a:ext cx="5798564" cy="310971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547664" y="6453336"/>
            <a:ext cx="1628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+mj-lt"/>
              </a:rPr>
              <a:t>Fonte: </a:t>
            </a:r>
            <a:r>
              <a:rPr lang="pt-BR" sz="1200" dirty="0" err="1">
                <a:latin typeface="+mj-lt"/>
              </a:rPr>
              <a:t>Wikipedia</a:t>
            </a:r>
            <a:r>
              <a:rPr lang="pt-BR" sz="1200" dirty="0">
                <a:latin typeface="+mj-lt"/>
              </a:rPr>
              <a:t>, 2014</a:t>
            </a:r>
          </a:p>
        </p:txBody>
      </p:sp>
    </p:spTree>
    <p:extLst>
      <p:ext uri="{BB962C8B-B14F-4D97-AF65-F5344CB8AC3E}">
        <p14:creationId xmlns:p14="http://schemas.microsoft.com/office/powerpoint/2010/main" val="28120071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Tempos de Transmissão e Distâncias</a:t>
            </a:r>
          </a:p>
        </p:txBody>
      </p:sp>
      <p:sp>
        <p:nvSpPr>
          <p:cNvPr id="6" name="Retângulo 5"/>
          <p:cNvSpPr/>
          <p:nvPr/>
        </p:nvSpPr>
        <p:spPr>
          <a:xfrm>
            <a:off x="4356100" y="1920875"/>
            <a:ext cx="359916" cy="2089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00113" y="2060575"/>
            <a:ext cx="7516812" cy="1785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(c/2)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endParaRPr lang="pt-BR" dirty="0">
              <a:solidFill>
                <a:prstClr val="black"/>
              </a:solidFill>
              <a:latin typeface="Calibri"/>
              <a:ea typeface="SimSun" panose="02010600030101010101" pitchFamily="2" charset="-122"/>
              <a:cs typeface="+mn-cs"/>
            </a:endParaRP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BR(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pdBR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B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Br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pdBR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CR(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pdCR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C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Cr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pdCR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DR(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pdDR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D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Dr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pdDR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pdPR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pdPR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0825" y="4646613"/>
            <a:ext cx="83534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δ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cs typeface="+mn-cs"/>
              </a:rPr>
              <a:t>Ar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,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δ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cs typeface="+mn-cs"/>
              </a:rPr>
              <a:t>Br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,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δ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cs typeface="+mn-cs"/>
              </a:rPr>
              <a:t>Cr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,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δ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cs typeface="+mn-cs"/>
              </a:rPr>
              <a:t>Dr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e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δ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cs typeface="+mn-cs"/>
              </a:rPr>
              <a:t>Pr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representam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a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variação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de tempo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devido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ao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trânsito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do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sinal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nos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circuitos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cabos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e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antena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quando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o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mesmo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é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recebido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pelas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bases A, B, C e D, e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pelo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alvo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P,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respectivamente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.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Esta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variação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pode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ser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previamente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medida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e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conhecida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2294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Tempos de Transmissão e Distâncias</a:t>
            </a:r>
          </a:p>
        </p:txBody>
      </p:sp>
      <p:sp>
        <p:nvSpPr>
          <p:cNvPr id="6" name="Retângulo 5"/>
          <p:cNvSpPr/>
          <p:nvPr/>
        </p:nvSpPr>
        <p:spPr>
          <a:xfrm>
            <a:off x="4788024" y="1920875"/>
            <a:ext cx="288032" cy="2089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00113" y="2060575"/>
            <a:ext cx="7516812" cy="1785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(c/2)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endParaRPr lang="pt-BR" dirty="0">
              <a:solidFill>
                <a:prstClr val="black"/>
              </a:solidFill>
              <a:latin typeface="Calibri"/>
              <a:ea typeface="SimSun" panose="02010600030101010101" pitchFamily="2" charset="-122"/>
              <a:cs typeface="+mn-cs"/>
            </a:endParaRP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BR(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pdBR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B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Br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pdBR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CR(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pdCR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C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Cr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pdCR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DR(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pdDR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D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Dr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pdDR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pdPR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pdPR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0825" y="4646613"/>
            <a:ext cx="8353425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δ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cs typeface="+mn-cs"/>
              </a:rPr>
              <a:t>R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é a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variação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de tempo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devido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ao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trânsito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do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sinal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dentro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da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repetidora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(R). Este valor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precisa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ser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determinado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.</a:t>
            </a:r>
            <a:endParaRPr lang="pt-BR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2913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Tempos de Transmissão e Distâncias</a:t>
            </a:r>
          </a:p>
        </p:txBody>
      </p:sp>
      <p:sp>
        <p:nvSpPr>
          <p:cNvPr id="6" name="Retângulo 5"/>
          <p:cNvSpPr/>
          <p:nvPr/>
        </p:nvSpPr>
        <p:spPr>
          <a:xfrm>
            <a:off x="5148064" y="1920875"/>
            <a:ext cx="504056" cy="2089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00113" y="2060575"/>
            <a:ext cx="7516812" cy="1785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(c/2)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endParaRPr lang="pt-BR" dirty="0">
              <a:solidFill>
                <a:prstClr val="black"/>
              </a:solidFill>
              <a:latin typeface="Calibri"/>
              <a:ea typeface="SimSun" panose="02010600030101010101" pitchFamily="2" charset="-122"/>
              <a:cs typeface="+mn-cs"/>
            </a:endParaRP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BR(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pdBR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B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Br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pdBR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CR(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pdCR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C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Cr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pdCR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DR(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pdDR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D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Dr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pdDR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pdPR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pdPR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0825" y="4646613"/>
            <a:ext cx="83534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c é a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velocidade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no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espaço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livre das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ondas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eletromagnéticas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que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transportam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o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sinal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codificado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Na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primeira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equação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a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distância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é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dividida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por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2,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pois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existe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o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percurso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de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ida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e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volta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(AR e RA).</a:t>
            </a:r>
            <a:endParaRPr lang="pt-BR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3553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Tempos de Transmissão e Distâncias</a:t>
            </a:r>
          </a:p>
        </p:txBody>
      </p:sp>
      <p:sp>
        <p:nvSpPr>
          <p:cNvPr id="9" name="Retângulo 8"/>
          <p:cNvSpPr/>
          <p:nvPr/>
        </p:nvSpPr>
        <p:spPr>
          <a:xfrm>
            <a:off x="5724525" y="1920875"/>
            <a:ext cx="1295400" cy="2089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900113" y="2060575"/>
            <a:ext cx="7516812" cy="1785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(c/2)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endParaRPr lang="pt-BR" dirty="0">
              <a:solidFill>
                <a:prstClr val="black"/>
              </a:solidFill>
              <a:latin typeface="Calibri"/>
              <a:ea typeface="SimSun" panose="02010600030101010101" pitchFamily="2" charset="-122"/>
              <a:cs typeface="+mn-cs"/>
            </a:endParaRP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BR(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pdBR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B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Br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pdBR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CR(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pdCR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C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Cr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pdCR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DR(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pdDR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D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Dr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pdDR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pdPR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pdPR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50825" y="4646613"/>
            <a:ext cx="83534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Δ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,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Δ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cs typeface="+mn-cs"/>
              </a:rPr>
              <a:t>pdBR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,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Δ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cs typeface="+mn-cs"/>
              </a:rPr>
              <a:t>pdCR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,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Δ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cs typeface="+mn-cs"/>
              </a:rPr>
              <a:t>pdDR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 e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Δ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cs typeface="+mn-cs"/>
              </a:rPr>
              <a:t>pdPR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 são os atrasos na propagação do sinal (</a:t>
            </a:r>
            <a:r>
              <a:rPr lang="pt-BR" i="1" dirty="0">
                <a:solidFill>
                  <a:prstClr val="black"/>
                </a:solidFill>
                <a:latin typeface="Calibri"/>
                <a:cs typeface="+mn-cs"/>
              </a:rPr>
              <a:t>path </a:t>
            </a:r>
            <a:r>
              <a:rPr lang="pt-BR" i="1" dirty="0" err="1">
                <a:solidFill>
                  <a:prstClr val="black"/>
                </a:solidFill>
                <a:latin typeface="Calibri"/>
                <a:cs typeface="+mn-cs"/>
              </a:rPr>
              <a:t>delays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). Esses atrasos serão determinados no processo.</a:t>
            </a:r>
          </a:p>
        </p:txBody>
      </p:sp>
    </p:spTree>
    <p:extLst>
      <p:ext uri="{BB962C8B-B14F-4D97-AF65-F5344CB8AC3E}">
        <p14:creationId xmlns:p14="http://schemas.microsoft.com/office/powerpoint/2010/main" val="14012535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Tempos de Transmissão e Distâncias</a:t>
            </a:r>
          </a:p>
        </p:txBody>
      </p:sp>
      <p:sp>
        <p:nvSpPr>
          <p:cNvPr id="9" name="Retângulo 8"/>
          <p:cNvSpPr/>
          <p:nvPr/>
        </p:nvSpPr>
        <p:spPr>
          <a:xfrm>
            <a:off x="7003916" y="1920875"/>
            <a:ext cx="808444" cy="2089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900113" y="2060575"/>
            <a:ext cx="7516812" cy="1785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(c/2)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endParaRPr lang="pt-BR" dirty="0">
              <a:solidFill>
                <a:prstClr val="black"/>
              </a:solidFill>
              <a:latin typeface="Calibri"/>
              <a:ea typeface="SimSun" panose="02010600030101010101" pitchFamily="2" charset="-122"/>
              <a:cs typeface="+mn-cs"/>
            </a:endParaRP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BR(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pdBR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B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Br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pdBR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CR(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pdCR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C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Cr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pdCR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DR(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pdDR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D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Dr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pdDR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pdPR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pdPR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50825" y="4646613"/>
            <a:ext cx="83534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prstClr val="black"/>
                </a:solidFill>
                <a:latin typeface="Calibri"/>
              </a:rPr>
              <a:t>O segmento AR deve ser descontado do percurso.</a:t>
            </a:r>
            <a:endParaRPr lang="pt-BR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1121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Variáveis envolvidas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700808"/>
            <a:ext cx="8784976" cy="515719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Conhecidas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:</a:t>
            </a:r>
          </a:p>
          <a:p>
            <a:pPr marL="731520" lvl="1" indent="-27432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pt-BR" sz="2000" dirty="0">
                <a:latin typeface="+mj-lt"/>
                <a:sym typeface="Symbol"/>
              </a:rPr>
              <a:t></a:t>
            </a:r>
            <a:r>
              <a:rPr lang="pt-BR" sz="2000" dirty="0" err="1">
                <a:latin typeface="+mj-lt"/>
              </a:rPr>
              <a:t>At</a:t>
            </a:r>
            <a:r>
              <a:rPr lang="pt-BR" sz="2000" dirty="0">
                <a:latin typeface="+mj-lt"/>
              </a:rPr>
              <a:t> – </a:t>
            </a:r>
            <a:r>
              <a:rPr lang="pt-BR" sz="2000" dirty="0" err="1">
                <a:latin typeface="+mj-lt"/>
              </a:rPr>
              <a:t>delay</a:t>
            </a:r>
            <a:r>
              <a:rPr lang="pt-BR" sz="2000" dirty="0">
                <a:latin typeface="+mj-lt"/>
              </a:rPr>
              <a:t> de transmissão na base A</a:t>
            </a:r>
          </a:p>
          <a:p>
            <a:pPr marL="731520" lvl="1" indent="-27432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pt-BR" sz="2000" dirty="0">
                <a:latin typeface="+mj-lt"/>
                <a:sym typeface="Symbol"/>
              </a:rPr>
              <a:t></a:t>
            </a:r>
            <a:r>
              <a:rPr lang="pt-BR" sz="2000" dirty="0">
                <a:latin typeface="+mj-lt"/>
              </a:rPr>
              <a:t>Ar, </a:t>
            </a:r>
            <a:r>
              <a:rPr lang="pt-BR" sz="2000" dirty="0">
                <a:latin typeface="+mj-lt"/>
                <a:sym typeface="Symbol"/>
              </a:rPr>
              <a:t></a:t>
            </a:r>
            <a:r>
              <a:rPr lang="pt-BR" sz="2000" dirty="0" err="1">
                <a:latin typeface="+mj-lt"/>
                <a:sym typeface="Symbol"/>
              </a:rPr>
              <a:t>B</a:t>
            </a:r>
            <a:r>
              <a:rPr lang="pt-BR" sz="2000" dirty="0" err="1">
                <a:latin typeface="+mj-lt"/>
              </a:rPr>
              <a:t>r</a:t>
            </a:r>
            <a:r>
              <a:rPr lang="pt-BR" sz="2000" dirty="0">
                <a:latin typeface="+mj-lt"/>
              </a:rPr>
              <a:t>,</a:t>
            </a:r>
            <a:r>
              <a:rPr lang="pt-BR" sz="2000" dirty="0">
                <a:latin typeface="+mj-lt"/>
                <a:sym typeface="Symbol"/>
              </a:rPr>
              <a:t> C</a:t>
            </a:r>
            <a:r>
              <a:rPr lang="pt-BR" sz="2000" dirty="0">
                <a:latin typeface="+mj-lt"/>
              </a:rPr>
              <a:t>r,</a:t>
            </a:r>
            <a:r>
              <a:rPr lang="pt-BR" sz="2000" dirty="0">
                <a:latin typeface="+mj-lt"/>
                <a:sym typeface="Symbol"/>
              </a:rPr>
              <a:t> </a:t>
            </a:r>
            <a:r>
              <a:rPr lang="pt-BR" sz="2000" dirty="0" err="1">
                <a:latin typeface="+mj-lt"/>
                <a:sym typeface="Symbol"/>
              </a:rPr>
              <a:t>D</a:t>
            </a:r>
            <a:r>
              <a:rPr lang="pt-BR" sz="2000" dirty="0" err="1">
                <a:latin typeface="+mj-lt"/>
              </a:rPr>
              <a:t>r</a:t>
            </a:r>
            <a:r>
              <a:rPr lang="pt-BR" sz="2000" dirty="0">
                <a:latin typeface="+mj-lt"/>
              </a:rPr>
              <a:t> e</a:t>
            </a:r>
            <a:r>
              <a:rPr lang="pt-BR" sz="2000" dirty="0">
                <a:latin typeface="+mj-lt"/>
                <a:sym typeface="Symbol"/>
              </a:rPr>
              <a:t> </a:t>
            </a:r>
            <a:r>
              <a:rPr lang="pt-BR" sz="2000" dirty="0" err="1">
                <a:latin typeface="+mj-lt"/>
                <a:sym typeface="Symbol"/>
              </a:rPr>
              <a:t>P</a:t>
            </a:r>
            <a:r>
              <a:rPr lang="pt-BR" sz="2000" dirty="0" err="1">
                <a:latin typeface="+mj-lt"/>
              </a:rPr>
              <a:t>r</a:t>
            </a:r>
            <a:r>
              <a:rPr lang="pt-BR" sz="2000" dirty="0">
                <a:latin typeface="+mj-lt"/>
              </a:rPr>
              <a:t> – </a:t>
            </a:r>
            <a:r>
              <a:rPr lang="pt-BR" sz="2000" dirty="0" err="1">
                <a:latin typeface="+mj-lt"/>
              </a:rPr>
              <a:t>delay</a:t>
            </a:r>
            <a:r>
              <a:rPr lang="pt-BR" sz="2000" dirty="0">
                <a:latin typeface="+mj-lt"/>
              </a:rPr>
              <a:t> de recepção nas bases e no alvo</a:t>
            </a:r>
          </a:p>
          <a:p>
            <a:pPr marL="731520" lvl="1" indent="-27432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pt-BR" sz="2000" dirty="0">
                <a:latin typeface="+mj-lt"/>
                <a:sym typeface="Symbol"/>
              </a:rPr>
              <a:t>t</a:t>
            </a:r>
            <a:r>
              <a:rPr lang="pt-BR" sz="2000" dirty="0">
                <a:latin typeface="+mj-lt"/>
              </a:rPr>
              <a:t>A, </a:t>
            </a:r>
            <a:r>
              <a:rPr lang="pt-BR" sz="2000" dirty="0">
                <a:latin typeface="+mj-lt"/>
                <a:sym typeface="Symbol"/>
              </a:rPr>
              <a:t>tB</a:t>
            </a:r>
            <a:r>
              <a:rPr lang="pt-BR" sz="2000" dirty="0">
                <a:latin typeface="+mj-lt"/>
              </a:rPr>
              <a:t>, </a:t>
            </a:r>
            <a:r>
              <a:rPr lang="pt-BR" sz="2000" dirty="0">
                <a:latin typeface="+mj-lt"/>
                <a:sym typeface="Symbol"/>
              </a:rPr>
              <a:t></a:t>
            </a:r>
            <a:r>
              <a:rPr lang="pt-BR" sz="2000" dirty="0" err="1">
                <a:latin typeface="+mj-lt"/>
                <a:sym typeface="Symbol"/>
              </a:rPr>
              <a:t>tC</a:t>
            </a:r>
            <a:r>
              <a:rPr lang="pt-BR" sz="2000" dirty="0">
                <a:latin typeface="+mj-lt"/>
              </a:rPr>
              <a:t>, </a:t>
            </a:r>
            <a:r>
              <a:rPr lang="pt-BR" sz="2000" dirty="0">
                <a:latin typeface="+mj-lt"/>
                <a:sym typeface="Symbol"/>
              </a:rPr>
              <a:t></a:t>
            </a:r>
            <a:r>
              <a:rPr lang="pt-BR" sz="2000" dirty="0" err="1">
                <a:latin typeface="+mj-lt"/>
                <a:sym typeface="Symbol"/>
              </a:rPr>
              <a:t>tD</a:t>
            </a:r>
            <a:r>
              <a:rPr lang="pt-BR" sz="2000" dirty="0">
                <a:latin typeface="+mj-lt"/>
                <a:sym typeface="Symbol"/>
              </a:rPr>
              <a:t> e</a:t>
            </a:r>
            <a:r>
              <a:rPr lang="pt-BR" sz="2000" dirty="0">
                <a:latin typeface="+mj-lt"/>
              </a:rPr>
              <a:t> </a:t>
            </a:r>
            <a:r>
              <a:rPr lang="pt-BR" sz="2000" dirty="0">
                <a:latin typeface="+mj-lt"/>
                <a:sym typeface="Symbol"/>
              </a:rPr>
              <a:t></a:t>
            </a:r>
            <a:r>
              <a:rPr lang="pt-BR" sz="2000" dirty="0" err="1">
                <a:latin typeface="+mj-lt"/>
                <a:sym typeface="Symbol"/>
              </a:rPr>
              <a:t>tP</a:t>
            </a:r>
            <a:r>
              <a:rPr lang="pt-BR" sz="2000" dirty="0">
                <a:latin typeface="+mj-lt"/>
              </a:rPr>
              <a:t> – diferença de tempo medida nas bases e no alvo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pt-BR" sz="2000" b="1" dirty="0">
                <a:latin typeface="+mj-lt"/>
                <a:sym typeface="Symbol"/>
              </a:rPr>
              <a:t>Desconhecidas</a:t>
            </a:r>
            <a:r>
              <a:rPr lang="pt-BR" sz="2000" dirty="0">
                <a:latin typeface="+mj-lt"/>
                <a:sym typeface="Symbol"/>
              </a:rPr>
              <a:t>:</a:t>
            </a:r>
          </a:p>
          <a:p>
            <a:pPr marL="731520" lvl="1" indent="-27432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Posição da repetidora R.</a:t>
            </a:r>
          </a:p>
          <a:p>
            <a:pPr marL="731520" lvl="1" indent="-27432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AR, BR, CR, DR e PR – distâncias entre as bases A, B, C, D e alvo P à repetidora R.</a:t>
            </a:r>
          </a:p>
          <a:p>
            <a:pPr marL="731520" lvl="1" indent="-27432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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 –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delay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devido ao trânsito do sinal na repetidora R</a:t>
            </a:r>
          </a:p>
          <a:p>
            <a:pPr marL="731520" lvl="1" indent="-27432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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pdAR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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pdBR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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pdCR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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pdDR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–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delay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 propagação entre bases e repetidora (podem ser estimadas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por modelos)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31520" lvl="1" indent="-27432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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pdPR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–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delay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de propagação entre alvo e repetidora </a:t>
            </a:r>
            <a:r>
              <a:rPr lang="pt-BR" sz="2000" dirty="0">
                <a:latin typeface="+mj-lt"/>
              </a:rPr>
              <a:t>(pode ser estimada por modelos)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55622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4608512" cy="1143000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Cálculo iterativo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612756"/>
            <a:ext cx="4335834" cy="624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00808"/>
            <a:ext cx="4608512" cy="4968552"/>
          </a:xfrm>
        </p:spPr>
        <p:txBody>
          <a:bodyPr>
            <a:normAutofit lnSpcReduction="10000"/>
          </a:bodyPr>
          <a:lstStyle/>
          <a:p>
            <a:pPr marL="324000" indent="-3240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dirty="0">
                <a:latin typeface="+mj-lt"/>
              </a:rPr>
              <a:t>Definir Path </a:t>
            </a:r>
            <a:r>
              <a:rPr lang="pt-BR" dirty="0" err="1">
                <a:latin typeface="+mj-lt"/>
              </a:rPr>
              <a:t>Delay</a:t>
            </a:r>
            <a:r>
              <a:rPr lang="pt-BR" dirty="0">
                <a:latin typeface="+mj-lt"/>
              </a:rPr>
              <a:t> = 0</a:t>
            </a:r>
          </a:p>
          <a:p>
            <a:pPr marL="324000" indent="-3240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dirty="0">
                <a:latin typeface="+mj-lt"/>
              </a:rPr>
              <a:t>Adotar valor para </a:t>
            </a:r>
            <a:r>
              <a:rPr lang="pt-BR" sz="2800" dirty="0">
                <a:latin typeface="+mj-lt"/>
                <a:sym typeface="Symbol"/>
              </a:rPr>
              <a:t></a:t>
            </a:r>
            <a:r>
              <a:rPr lang="pt-BR" dirty="0">
                <a:latin typeface="+mj-lt"/>
              </a:rPr>
              <a:t>R</a:t>
            </a:r>
          </a:p>
          <a:p>
            <a:pPr marL="324000" indent="-3240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dirty="0">
                <a:latin typeface="+mj-lt"/>
              </a:rPr>
              <a:t>Calcular posição de R</a:t>
            </a:r>
          </a:p>
          <a:p>
            <a:pPr marL="324000" indent="-3240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dirty="0">
                <a:latin typeface="+mj-lt"/>
              </a:rPr>
              <a:t>Calcular ângulo de elevação</a:t>
            </a:r>
          </a:p>
          <a:p>
            <a:pPr marL="324000" indent="-3240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dirty="0">
                <a:latin typeface="+mj-lt"/>
              </a:rPr>
              <a:t>Calcular Path </a:t>
            </a:r>
            <a:r>
              <a:rPr lang="pt-BR" dirty="0" err="1">
                <a:latin typeface="+mj-lt"/>
              </a:rPr>
              <a:t>Delay</a:t>
            </a:r>
            <a:endParaRPr lang="pt-BR" dirty="0">
              <a:latin typeface="+mj-lt"/>
            </a:endParaRPr>
          </a:p>
          <a:p>
            <a:pPr marL="324000" indent="-3240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dirty="0">
                <a:latin typeface="+mj-lt"/>
              </a:rPr>
              <a:t>Voltar ao passo </a:t>
            </a:r>
            <a:r>
              <a:rPr lang="pt-BR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3</a:t>
            </a:r>
            <a:r>
              <a:rPr lang="pt-BR" dirty="0">
                <a:latin typeface="+mj-lt"/>
              </a:rPr>
              <a:t> até haver convergência na posição de R</a:t>
            </a:r>
            <a:r>
              <a:rPr lang="pt-BR" baseline="-25000" dirty="0">
                <a:latin typeface="+mj-lt"/>
              </a:rPr>
              <a:t>i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dirty="0">
                <a:latin typeface="+mj-lt"/>
              </a:rPr>
              <a:t>Efetuar este cálculo com cada conjunto de 3 bases até a convergência na posição de R</a:t>
            </a:r>
          </a:p>
        </p:txBody>
      </p:sp>
    </p:spTree>
    <p:extLst>
      <p:ext uri="{BB962C8B-B14F-4D97-AF65-F5344CB8AC3E}">
        <p14:creationId xmlns:p14="http://schemas.microsoft.com/office/powerpoint/2010/main" val="42155622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Após o cálculo iterativo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060848"/>
            <a:ext cx="8640960" cy="4104456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000" dirty="0">
                <a:latin typeface="+mj-lt"/>
                <a:sym typeface="Symbol"/>
              </a:rPr>
              <a:t>São determinadas todas as informações desconhecidas:</a:t>
            </a:r>
          </a:p>
          <a:p>
            <a:pPr marL="731520" lvl="1" indent="-27432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95000"/>
            </a:pPr>
            <a:r>
              <a:rPr lang="pt-BR" sz="2000" dirty="0">
                <a:latin typeface="+mj-lt"/>
                <a:sym typeface="Symbol"/>
              </a:rPr>
              <a:t>Posição da repetidora R.</a:t>
            </a:r>
          </a:p>
          <a:p>
            <a:pPr marL="731520" lvl="1" indent="-27432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95000"/>
            </a:pPr>
            <a:r>
              <a:rPr lang="pt-BR" sz="2000" dirty="0">
                <a:latin typeface="+mj-lt"/>
                <a:sym typeface="Symbol"/>
              </a:rPr>
              <a:t>AR, BR, CR, DR e PR – distâncias entre as bases A, B, C, D e alvo P à repetidora R.</a:t>
            </a:r>
          </a:p>
          <a:p>
            <a:pPr marL="731520" lvl="1" indent="-27432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95000"/>
            </a:pPr>
            <a:r>
              <a:rPr lang="pt-BR" sz="2000" dirty="0">
                <a:latin typeface="+mj-lt"/>
                <a:sym typeface="Symbol"/>
              </a:rPr>
              <a:t></a:t>
            </a:r>
            <a:r>
              <a:rPr lang="pt-BR" sz="2000" dirty="0">
                <a:latin typeface="+mj-lt"/>
              </a:rPr>
              <a:t>R – </a:t>
            </a:r>
            <a:r>
              <a:rPr lang="pt-BR" sz="2000" dirty="0" err="1">
                <a:latin typeface="+mj-lt"/>
              </a:rPr>
              <a:t>delay</a:t>
            </a:r>
            <a:r>
              <a:rPr lang="pt-BR" sz="2000" dirty="0">
                <a:latin typeface="+mj-lt"/>
              </a:rPr>
              <a:t> devido ao trânsito do sinal na repetidora R</a:t>
            </a:r>
          </a:p>
          <a:p>
            <a:pPr marL="731520" lvl="1" indent="-27432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95000"/>
            </a:pPr>
            <a:r>
              <a:rPr lang="pt-BR" sz="2000" dirty="0">
                <a:latin typeface="+mj-lt"/>
                <a:sym typeface="Symbol"/>
              </a:rPr>
              <a:t></a:t>
            </a:r>
            <a:r>
              <a:rPr lang="pt-BR" sz="2000" dirty="0" err="1">
                <a:latin typeface="+mj-lt"/>
              </a:rPr>
              <a:t>pdAR</a:t>
            </a:r>
            <a:r>
              <a:rPr lang="pt-BR" sz="2000" dirty="0">
                <a:latin typeface="+mj-lt"/>
              </a:rPr>
              <a:t>, </a:t>
            </a:r>
            <a:r>
              <a:rPr lang="pt-BR" sz="2000" dirty="0">
                <a:latin typeface="+mj-lt"/>
                <a:sym typeface="Symbol"/>
              </a:rPr>
              <a:t></a:t>
            </a:r>
            <a:r>
              <a:rPr lang="pt-BR" sz="2000" dirty="0" err="1">
                <a:latin typeface="+mj-lt"/>
              </a:rPr>
              <a:t>pdBR</a:t>
            </a:r>
            <a:r>
              <a:rPr lang="pt-BR" sz="2000" dirty="0">
                <a:latin typeface="+mj-lt"/>
              </a:rPr>
              <a:t>, </a:t>
            </a:r>
            <a:r>
              <a:rPr lang="pt-BR" sz="2000" dirty="0">
                <a:latin typeface="+mj-lt"/>
                <a:sym typeface="Symbol"/>
              </a:rPr>
              <a:t></a:t>
            </a:r>
            <a:r>
              <a:rPr lang="pt-BR" sz="2000" dirty="0" err="1">
                <a:latin typeface="+mj-lt"/>
              </a:rPr>
              <a:t>pdCR</a:t>
            </a:r>
            <a:r>
              <a:rPr lang="pt-BR" sz="2000" dirty="0">
                <a:latin typeface="+mj-lt"/>
              </a:rPr>
              <a:t>, </a:t>
            </a:r>
            <a:r>
              <a:rPr lang="pt-BR" sz="2000" dirty="0">
                <a:latin typeface="+mj-lt"/>
                <a:sym typeface="Symbol"/>
              </a:rPr>
              <a:t></a:t>
            </a:r>
            <a:r>
              <a:rPr lang="pt-BR" sz="2000" dirty="0" err="1">
                <a:latin typeface="+mj-lt"/>
              </a:rPr>
              <a:t>pdDR</a:t>
            </a:r>
            <a:r>
              <a:rPr lang="pt-BR" sz="2000" dirty="0">
                <a:latin typeface="+mj-lt"/>
              </a:rPr>
              <a:t> – </a:t>
            </a:r>
            <a:r>
              <a:rPr lang="pt-BR" sz="2000" dirty="0" err="1">
                <a:latin typeface="+mj-lt"/>
              </a:rPr>
              <a:t>delay</a:t>
            </a:r>
            <a:r>
              <a:rPr lang="pt-BR" sz="2000" dirty="0">
                <a:latin typeface="+mj-lt"/>
              </a:rPr>
              <a:t> de propagação entre bases e repetidora (podem ser estimadas por modelos)</a:t>
            </a:r>
          </a:p>
          <a:p>
            <a:pPr marL="731520" lvl="1" indent="-27432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95000"/>
            </a:pPr>
            <a:r>
              <a:rPr lang="pt-BR" sz="2000" dirty="0">
                <a:latin typeface="+mj-lt"/>
                <a:sym typeface="Symbol"/>
              </a:rPr>
              <a:t></a:t>
            </a:r>
            <a:r>
              <a:rPr lang="pt-BR" sz="2000" dirty="0" err="1">
                <a:latin typeface="+mj-lt"/>
              </a:rPr>
              <a:t>pdPR</a:t>
            </a:r>
            <a:r>
              <a:rPr lang="pt-BR" sz="2000" dirty="0">
                <a:latin typeface="+mj-lt"/>
              </a:rPr>
              <a:t> – </a:t>
            </a:r>
            <a:r>
              <a:rPr lang="pt-BR" sz="2000" dirty="0" err="1">
                <a:latin typeface="+mj-lt"/>
              </a:rPr>
              <a:t>delay</a:t>
            </a:r>
            <a:r>
              <a:rPr lang="pt-BR" sz="2000" dirty="0">
                <a:latin typeface="+mj-lt"/>
              </a:rPr>
              <a:t> de propagação entre alvo e repetidora (pode ser estimada por modelos)</a:t>
            </a:r>
          </a:p>
        </p:txBody>
      </p:sp>
    </p:spTree>
    <p:extLst>
      <p:ext uri="{BB962C8B-B14F-4D97-AF65-F5344CB8AC3E}">
        <p14:creationId xmlns:p14="http://schemas.microsoft.com/office/powerpoint/2010/main" val="42155622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Sincronismo remoto de relógio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060848"/>
            <a:ext cx="8640960" cy="479715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Assumindo que o alvo P possui posição bem conhecida e uma vez determinadas as coordenadas da repetidora R, o segmento PR torna-se conhecido.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O intervalo de tempo esperado para a chegada do sinal é: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pt-BR" dirty="0">
                <a:latin typeface="+mj-lt"/>
              </a:rPr>
              <a:t>    </a:t>
            </a:r>
            <a:r>
              <a:rPr lang="pt-BR" sz="2800" dirty="0">
                <a:latin typeface="+mj-lt"/>
                <a:sym typeface="Symbol"/>
              </a:rPr>
              <a:t></a:t>
            </a:r>
            <a:r>
              <a:rPr lang="pt-BR" dirty="0" err="1">
                <a:latin typeface="+mj-lt"/>
              </a:rPr>
              <a:t>tP</a:t>
            </a:r>
            <a:r>
              <a:rPr lang="pt-BR" dirty="0">
                <a:latin typeface="+mj-lt"/>
              </a:rPr>
              <a:t> = AR/c + PR/c + </a:t>
            </a:r>
            <a:r>
              <a:rPr lang="pt-BR" sz="2800" dirty="0">
                <a:latin typeface="+mj-lt"/>
                <a:sym typeface="Symbol"/>
              </a:rPr>
              <a:t></a:t>
            </a:r>
            <a:r>
              <a:rPr lang="pt-BR" dirty="0" err="1">
                <a:latin typeface="+mj-lt"/>
              </a:rPr>
              <a:t>At</a:t>
            </a:r>
            <a:r>
              <a:rPr lang="pt-BR" dirty="0">
                <a:latin typeface="+mj-lt"/>
              </a:rPr>
              <a:t> + </a:t>
            </a:r>
            <a:r>
              <a:rPr lang="pt-BR" sz="2800" dirty="0">
                <a:latin typeface="+mj-lt"/>
                <a:sym typeface="Symbol"/>
              </a:rPr>
              <a:t></a:t>
            </a:r>
            <a:r>
              <a:rPr lang="pt-BR" dirty="0">
                <a:latin typeface="+mj-lt"/>
              </a:rPr>
              <a:t>R + </a:t>
            </a:r>
            <a:r>
              <a:rPr lang="pt-BR" sz="2800" dirty="0">
                <a:latin typeface="+mj-lt"/>
                <a:sym typeface="Symbol"/>
              </a:rPr>
              <a:t></a:t>
            </a:r>
            <a:r>
              <a:rPr lang="pt-BR" dirty="0" err="1">
                <a:latin typeface="+mj-lt"/>
              </a:rPr>
              <a:t>Pr</a:t>
            </a:r>
            <a:r>
              <a:rPr lang="pt-BR" dirty="0">
                <a:latin typeface="+mj-lt"/>
              </a:rPr>
              <a:t> + </a:t>
            </a:r>
            <a:r>
              <a:rPr lang="pt-BR" sz="2800" dirty="0">
                <a:latin typeface="+mj-lt"/>
                <a:sym typeface="Symbol"/>
              </a:rPr>
              <a:t></a:t>
            </a:r>
            <a:r>
              <a:rPr lang="pt-BR" dirty="0" err="1">
                <a:latin typeface="+mj-lt"/>
              </a:rPr>
              <a:t>pdAR</a:t>
            </a:r>
            <a:r>
              <a:rPr lang="pt-BR" dirty="0">
                <a:latin typeface="+mj-lt"/>
              </a:rPr>
              <a:t> + </a:t>
            </a:r>
            <a:r>
              <a:rPr lang="pt-BR" sz="2800" dirty="0">
                <a:latin typeface="+mj-lt"/>
                <a:sym typeface="Symbol"/>
              </a:rPr>
              <a:t></a:t>
            </a:r>
            <a:r>
              <a:rPr lang="pt-BR" dirty="0" err="1">
                <a:latin typeface="+mj-lt"/>
              </a:rPr>
              <a:t>pdPR</a:t>
            </a:r>
            <a:endParaRPr lang="pt-BR" dirty="0"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Este intervalo, acrescido do horário de envio do sinal na base A, determina o horário correto do relógio no alvo P.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Este recurso pode ser utilizado, por exemplo, para sincronismo de retransmissores de telecomunicações, evitando conversas cruzadas e interferências.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86564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Coordenadas de Alvo remoto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060848"/>
            <a:ext cx="8640960" cy="460851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Considerando-se um alvo P com relógio sincronizado com as bases.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Considerando-se conhecida a posição da repetidora em 4 instantes diferentes ou a posição de 4 repetidoras.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Pode-se determinar as coordenadas do Alvo </a:t>
            </a:r>
            <a:r>
              <a:rPr lang="pt-BR" dirty="0" err="1">
                <a:latin typeface="+mj-lt"/>
              </a:rPr>
              <a:t>renoto</a:t>
            </a:r>
            <a:r>
              <a:rPr lang="pt-BR" dirty="0">
                <a:latin typeface="+mj-lt"/>
              </a:rPr>
              <a:t> utilizando-se cálculo semelhante à determinação da posição da repetidora.</a:t>
            </a:r>
          </a:p>
        </p:txBody>
      </p:sp>
    </p:spTree>
    <p:extLst>
      <p:ext uri="{BB962C8B-B14F-4D97-AF65-F5344CB8AC3E}">
        <p14:creationId xmlns:p14="http://schemas.microsoft.com/office/powerpoint/2010/main" val="4215562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Exemplo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968552"/>
          </a:xfrm>
        </p:spPr>
        <p:txBody>
          <a:bodyPr>
            <a:normAutofit fontScale="92500" lnSpcReduction="20000"/>
          </a:bodyPr>
          <a:lstStyle/>
          <a:p>
            <a:pPr marL="273050" indent="-7938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dirty="0">
                <a:latin typeface="+mj-lt"/>
              </a:rPr>
              <a:t>Um sinal, transmitido em um meio de propagação de velocidade conhecida (c), demora t = 0,2ms para atingir um alvo. Qual a distância (d) entre o transmissor e o receptor?</a:t>
            </a:r>
          </a:p>
          <a:p>
            <a:pPr marL="273050" indent="-7938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b="1" dirty="0">
                <a:latin typeface="+mj-lt"/>
              </a:rPr>
              <a:t>Solução</a:t>
            </a:r>
            <a:r>
              <a:rPr lang="pt-BR" dirty="0">
                <a:latin typeface="+mj-lt"/>
              </a:rPr>
              <a:t>:</a:t>
            </a:r>
          </a:p>
          <a:p>
            <a:pPr marL="273050" indent="-7938"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pt-BR" dirty="0">
                <a:latin typeface="+mj-lt"/>
              </a:rPr>
              <a:t>Supondo-se a velocidade no meio de propagação:</a:t>
            </a:r>
            <a:br>
              <a:rPr lang="pt-BR" dirty="0">
                <a:latin typeface="+mj-lt"/>
              </a:rPr>
            </a:br>
            <a:r>
              <a:rPr lang="pt-BR" dirty="0">
                <a:latin typeface="+mj-lt"/>
              </a:rPr>
              <a:t>c = 299.792,458 km/s (velocidade da luz)</a:t>
            </a:r>
            <a:br>
              <a:rPr lang="pt-BR" dirty="0">
                <a:latin typeface="+mj-lt"/>
              </a:rPr>
            </a:br>
            <a:r>
              <a:rPr lang="pt-BR" dirty="0">
                <a:latin typeface="+mj-lt"/>
              </a:rPr>
              <a:t/>
            </a:r>
            <a:br>
              <a:rPr lang="pt-BR" dirty="0">
                <a:latin typeface="+mj-lt"/>
              </a:rPr>
            </a:br>
            <a:r>
              <a:rPr lang="pt-BR" dirty="0">
                <a:latin typeface="+mj-lt"/>
              </a:rPr>
              <a:t>Sabendo-se o tempo de transmissão:</a:t>
            </a:r>
            <a:br>
              <a:rPr lang="pt-BR" dirty="0">
                <a:latin typeface="+mj-lt"/>
              </a:rPr>
            </a:br>
            <a:r>
              <a:rPr lang="pt-BR" dirty="0">
                <a:latin typeface="+mj-lt"/>
              </a:rPr>
              <a:t>t = 0,2 </a:t>
            </a:r>
            <a:r>
              <a:rPr lang="pt-BR" dirty="0" err="1">
                <a:latin typeface="+mj-lt"/>
              </a:rPr>
              <a:t>ms</a:t>
            </a:r>
            <a:r>
              <a:rPr lang="pt-BR" dirty="0">
                <a:latin typeface="+mj-lt"/>
              </a:rPr>
              <a:t> (ou 0,0002 s)</a:t>
            </a:r>
            <a:br>
              <a:rPr lang="pt-BR" dirty="0">
                <a:latin typeface="+mj-lt"/>
              </a:rPr>
            </a:br>
            <a:r>
              <a:rPr lang="pt-BR" dirty="0">
                <a:latin typeface="+mj-lt"/>
              </a:rPr>
              <a:t/>
            </a:r>
            <a:br>
              <a:rPr lang="pt-BR" dirty="0">
                <a:latin typeface="+mj-lt"/>
              </a:rPr>
            </a:br>
            <a:r>
              <a:rPr lang="pt-BR" dirty="0">
                <a:latin typeface="+mj-lt"/>
              </a:rPr>
              <a:t>A distância pode ser calculada como:</a:t>
            </a:r>
            <a:br>
              <a:rPr lang="pt-BR" dirty="0">
                <a:latin typeface="+mj-lt"/>
              </a:rPr>
            </a:br>
            <a:r>
              <a:rPr lang="pt-BR" dirty="0">
                <a:latin typeface="+mj-lt"/>
              </a:rPr>
              <a:t>d = c · t = 59,9584916 km</a:t>
            </a:r>
          </a:p>
        </p:txBody>
      </p:sp>
    </p:spTree>
    <p:extLst>
      <p:ext uri="{BB962C8B-B14F-4D97-AF65-F5344CB8AC3E}">
        <p14:creationId xmlns:p14="http://schemas.microsoft.com/office/powerpoint/2010/main" val="42155622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Simulação prática</a:t>
            </a:r>
          </a:p>
        </p:txBody>
      </p:sp>
      <p:grpSp>
        <p:nvGrpSpPr>
          <p:cNvPr id="31" name="Grupo 30"/>
          <p:cNvGrpSpPr/>
          <p:nvPr/>
        </p:nvGrpSpPr>
        <p:grpSpPr>
          <a:xfrm>
            <a:off x="323529" y="1687590"/>
            <a:ext cx="8424936" cy="5026395"/>
            <a:chOff x="323529" y="1687590"/>
            <a:chExt cx="8424936" cy="5026395"/>
          </a:xfrm>
        </p:grpSpPr>
        <p:pic>
          <p:nvPicPr>
            <p:cNvPr id="6" name="Picture 2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9" y="1990562"/>
              <a:ext cx="8424936" cy="4723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9" descr="US%20DRON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81777" y="1846417"/>
              <a:ext cx="469203" cy="304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79829" y="2087994"/>
              <a:ext cx="1007973" cy="24291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pt-BR"/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3175752" y="3896481"/>
              <a:ext cx="566892" cy="192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400">
                  <a:solidFill>
                    <a:schemeClr val="bg1"/>
                  </a:solidFill>
                </a:rPr>
                <a:t>Campinas</a:t>
              </a:r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490784" y="4623880"/>
              <a:ext cx="338951" cy="256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400" b="1" baseline="0">
                  <a:solidFill>
                    <a:schemeClr val="bg1"/>
                  </a:solidFill>
                </a:rPr>
                <a:t>Itú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3914340" y="4199453"/>
              <a:ext cx="648300" cy="256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400" b="1" baseline="0">
                  <a:solidFill>
                    <a:schemeClr val="bg1"/>
                  </a:solidFill>
                </a:rPr>
                <a:t>Jundiaí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6264796" y="4199453"/>
              <a:ext cx="626098" cy="256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400" b="1" baseline="0">
                  <a:solidFill>
                    <a:schemeClr val="bg1"/>
                  </a:solidFill>
                </a:rPr>
                <a:t>Atibaia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6198190" y="3776360"/>
              <a:ext cx="1351364" cy="256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400" b="1" baseline="0">
                  <a:solidFill>
                    <a:schemeClr val="bg1"/>
                  </a:solidFill>
                </a:rPr>
                <a:t>Bragança Paulista</a:t>
              </a: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5996892" y="5774372"/>
              <a:ext cx="828876" cy="256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400" b="1" baseline="0">
                  <a:solidFill>
                    <a:schemeClr val="bg1"/>
                  </a:solidFill>
                </a:rPr>
                <a:t>São Paulo</a:t>
              </a:r>
            </a:p>
          </p:txBody>
        </p:sp>
        <p:sp>
          <p:nvSpPr>
            <p:cNvPr id="15" name="Line 22"/>
            <p:cNvSpPr>
              <a:spLocks noChangeShapeType="1"/>
            </p:cNvSpPr>
            <p:nvPr/>
          </p:nvSpPr>
          <p:spPr bwMode="auto">
            <a:xfrm>
              <a:off x="4115638" y="2081320"/>
              <a:ext cx="2014466" cy="19980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Line 23"/>
            <p:cNvSpPr>
              <a:spLocks noChangeShapeType="1"/>
            </p:cNvSpPr>
            <p:nvPr/>
          </p:nvSpPr>
          <p:spPr bwMode="auto">
            <a:xfrm>
              <a:off x="4115638" y="2081320"/>
              <a:ext cx="1678475" cy="3753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Line 24"/>
            <p:cNvSpPr>
              <a:spLocks noChangeShapeType="1"/>
            </p:cNvSpPr>
            <p:nvPr/>
          </p:nvSpPr>
          <p:spPr bwMode="auto">
            <a:xfrm flipH="1">
              <a:off x="3175752" y="2081320"/>
              <a:ext cx="939887" cy="18765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Line 25"/>
            <p:cNvSpPr>
              <a:spLocks noChangeShapeType="1"/>
            </p:cNvSpPr>
            <p:nvPr/>
          </p:nvSpPr>
          <p:spPr bwMode="auto">
            <a:xfrm>
              <a:off x="4115638" y="2081320"/>
              <a:ext cx="2082552" cy="22996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Line 27"/>
            <p:cNvSpPr>
              <a:spLocks noChangeShapeType="1"/>
            </p:cNvSpPr>
            <p:nvPr/>
          </p:nvSpPr>
          <p:spPr bwMode="auto">
            <a:xfrm flipH="1">
              <a:off x="625477" y="2081320"/>
              <a:ext cx="3490161" cy="24811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 flipH="1">
              <a:off x="3835893" y="2097336"/>
              <a:ext cx="269385" cy="2239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Text Box 30"/>
            <p:cNvSpPr txBox="1">
              <a:spLocks noChangeArrowheads="1"/>
            </p:cNvSpPr>
            <p:nvPr/>
          </p:nvSpPr>
          <p:spPr bwMode="auto">
            <a:xfrm>
              <a:off x="5810394" y="5570167"/>
              <a:ext cx="248663" cy="218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600" b="1">
                  <a:solidFill>
                    <a:srgbClr val="FFCC00"/>
                  </a:solidFill>
                </a:rPr>
                <a:t>A</a:t>
              </a:r>
            </a:p>
          </p:txBody>
        </p:sp>
        <p:sp>
          <p:nvSpPr>
            <p:cNvPr id="22" name="Text Box 31"/>
            <p:cNvSpPr txBox="1">
              <a:spLocks noChangeArrowheads="1"/>
            </p:cNvSpPr>
            <p:nvPr/>
          </p:nvSpPr>
          <p:spPr bwMode="auto">
            <a:xfrm>
              <a:off x="5828156" y="4278199"/>
              <a:ext cx="242742" cy="218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600" b="1">
                  <a:solidFill>
                    <a:srgbClr val="FFCC00"/>
                  </a:solidFill>
                </a:rPr>
                <a:t>P</a:t>
              </a:r>
            </a:p>
          </p:txBody>
        </p:sp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5962848" y="3564147"/>
              <a:ext cx="248663" cy="218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600" b="1">
                  <a:solidFill>
                    <a:srgbClr val="FFCC00"/>
                  </a:solidFill>
                </a:rPr>
                <a:t>D</a:t>
              </a:r>
            </a:p>
          </p:txBody>
        </p:sp>
        <p:sp>
          <p:nvSpPr>
            <p:cNvPr id="24" name="Text Box 33"/>
            <p:cNvSpPr txBox="1">
              <a:spLocks noChangeArrowheads="1"/>
            </p:cNvSpPr>
            <p:nvPr/>
          </p:nvSpPr>
          <p:spPr bwMode="auto">
            <a:xfrm>
              <a:off x="2807198" y="3745663"/>
              <a:ext cx="248663" cy="218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600" b="1">
                  <a:solidFill>
                    <a:srgbClr val="FFCC00"/>
                  </a:solidFill>
                </a:rPr>
                <a:t>C</a:t>
              </a:r>
            </a:p>
          </p:txBody>
        </p:sp>
        <p:sp>
          <p:nvSpPr>
            <p:cNvPr id="25" name="Text Box 34"/>
            <p:cNvSpPr txBox="1">
              <a:spLocks noChangeArrowheads="1"/>
            </p:cNvSpPr>
            <p:nvPr/>
          </p:nvSpPr>
          <p:spPr bwMode="auto">
            <a:xfrm>
              <a:off x="390135" y="4108695"/>
              <a:ext cx="248663" cy="218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600" b="1">
                  <a:solidFill>
                    <a:srgbClr val="FFCC00"/>
                  </a:solidFill>
                </a:rPr>
                <a:t>B</a:t>
              </a:r>
            </a:p>
          </p:txBody>
        </p:sp>
        <p:sp>
          <p:nvSpPr>
            <p:cNvPr id="26" name="Text Box 35"/>
            <p:cNvSpPr txBox="1">
              <a:spLocks noChangeArrowheads="1"/>
            </p:cNvSpPr>
            <p:nvPr/>
          </p:nvSpPr>
          <p:spPr bwMode="auto">
            <a:xfrm>
              <a:off x="4485672" y="1687590"/>
              <a:ext cx="248663" cy="218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600" b="1">
                  <a:solidFill>
                    <a:srgbClr val="FF0000"/>
                  </a:solidFill>
                </a:rPr>
                <a:t>R</a:t>
              </a:r>
            </a:p>
          </p:txBody>
        </p:sp>
        <p:sp>
          <p:nvSpPr>
            <p:cNvPr id="27" name="Text Box 36"/>
            <p:cNvSpPr txBox="1">
              <a:spLocks noChangeArrowheads="1"/>
            </p:cNvSpPr>
            <p:nvPr/>
          </p:nvSpPr>
          <p:spPr bwMode="auto">
            <a:xfrm>
              <a:off x="4499992" y="2276872"/>
              <a:ext cx="3343628" cy="256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400" b="1" baseline="0" dirty="0">
                  <a:solidFill>
                    <a:srgbClr val="FFCC00"/>
                  </a:solidFill>
                </a:rPr>
                <a:t>Plataforma com repetidora voando sobre Jundiaí</a:t>
              </a:r>
            </a:p>
          </p:txBody>
        </p:sp>
        <p:sp>
          <p:nvSpPr>
            <p:cNvPr id="28" name="Text Box 37"/>
            <p:cNvSpPr txBox="1">
              <a:spLocks noChangeArrowheads="1"/>
            </p:cNvSpPr>
            <p:nvPr/>
          </p:nvSpPr>
          <p:spPr bwMode="auto">
            <a:xfrm>
              <a:off x="5358953" y="4593183"/>
              <a:ext cx="1111582" cy="166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000" b="1">
                  <a:solidFill>
                    <a:srgbClr val="FFCC00"/>
                  </a:solidFill>
                </a:rPr>
                <a:t>Alvo ou relógio a sincronizar</a:t>
              </a:r>
            </a:p>
          </p:txBody>
        </p:sp>
        <p:sp>
          <p:nvSpPr>
            <p:cNvPr id="29" name="Text Box 38"/>
            <p:cNvSpPr txBox="1">
              <a:spLocks noChangeArrowheads="1"/>
            </p:cNvSpPr>
            <p:nvPr/>
          </p:nvSpPr>
          <p:spPr bwMode="auto">
            <a:xfrm>
              <a:off x="390135" y="5259187"/>
              <a:ext cx="1212232" cy="166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000" b="1">
                  <a:solidFill>
                    <a:srgbClr val="FFCC00"/>
                  </a:solidFill>
                </a:rPr>
                <a:t>Bases de referência: A, B, C e 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55622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Dados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060848"/>
            <a:ext cx="8640960" cy="460851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Locais: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Bases: São Paulo, Campinas, </a:t>
            </a:r>
            <a:r>
              <a:rPr lang="pt-BR" dirty="0" err="1">
                <a:latin typeface="+mj-lt"/>
              </a:rPr>
              <a:t>Itú</a:t>
            </a:r>
            <a:r>
              <a:rPr lang="pt-BR" dirty="0">
                <a:latin typeface="+mj-lt"/>
              </a:rPr>
              <a:t> e Bragança Paulista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Alvo: Atibaia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Repetidora: navegando sobre Jundiaí a 6 km de altitude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Resultados, desconsiderando incertezas: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Eficiência do algoritmo comprovada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Erros no posicionamento da repetidora e do alvo inferiores a 0,001 mm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55622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383783" y="3573141"/>
            <a:ext cx="834908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aseline="0" dirty="0">
                <a:solidFill>
                  <a:srgbClr val="FF0000"/>
                </a:solidFill>
                <a:latin typeface="+mj-lt"/>
              </a:rPr>
              <a:t>Cálculos de posições da repetidora e do alvo, supondo conhecidos os tempos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aseline="0" dirty="0">
                <a:solidFill>
                  <a:srgbClr val="FF0000"/>
                </a:solidFill>
                <a:latin typeface="+mj-lt"/>
              </a:rPr>
              <a:t>de trânsito na repetidora e corrigidas diferenças de tempo por propagação.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aseline="0" dirty="0">
                <a:solidFill>
                  <a:srgbClr val="FF0000"/>
                </a:solidFill>
                <a:latin typeface="+mj-lt"/>
              </a:rPr>
              <a:t>Resultados com precisão quase absoluta: comprova sistema e processo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785019"/>
            <a:ext cx="5589270" cy="267890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019" y="4797152"/>
            <a:ext cx="7136606" cy="190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893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Incertezas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060848"/>
            <a:ext cx="4032448" cy="194421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+mj-lt"/>
              </a:rPr>
              <a:t>Incertezas nos tempos de propagação com Distribuição Normal e Desvio Padrão ±0,5</a:t>
            </a:r>
            <a:r>
              <a:rPr lang="pt-BR" dirty="0" err="1">
                <a:latin typeface="+mj-lt"/>
              </a:rPr>
              <a:t>ns</a:t>
            </a:r>
            <a:r>
              <a:rPr lang="pt-BR" dirty="0">
                <a:latin typeface="+mj-lt"/>
              </a:rPr>
              <a:t>.</a:t>
            </a: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6"/>
            <a:ext cx="3971925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37112"/>
            <a:ext cx="3951605" cy="2019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3951605" cy="2011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55622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ESTUDOS FUTUROS</a:t>
            </a:r>
          </a:p>
        </p:txBody>
      </p:sp>
    </p:spTree>
    <p:extLst>
      <p:ext uri="{BB962C8B-B14F-4D97-AF65-F5344CB8AC3E}">
        <p14:creationId xmlns:p14="http://schemas.microsoft.com/office/powerpoint/2010/main" val="35302086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Escolha da Plataforma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70534"/>
              </p:ext>
            </p:extLst>
          </p:nvPr>
        </p:nvGraphicFramePr>
        <p:xfrm>
          <a:off x="107504" y="1340768"/>
          <a:ext cx="8928992" cy="513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40832834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90901994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87230607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59146777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78540863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368496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+mj-lt"/>
                        </a:rPr>
                        <a:t>Características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+mj-lt"/>
                        </a:rPr>
                        <a:t>RPA</a:t>
                      </a:r>
                    </a:p>
                    <a:p>
                      <a:pPr algn="ctr"/>
                      <a:r>
                        <a:rPr lang="pt-BR" dirty="0">
                          <a:latin typeface="+mj-lt"/>
                        </a:rPr>
                        <a:t>(</a:t>
                      </a:r>
                      <a:r>
                        <a:rPr lang="pt-BR" dirty="0" err="1">
                          <a:latin typeface="+mj-lt"/>
                        </a:rPr>
                        <a:t>drone</a:t>
                      </a:r>
                      <a:r>
                        <a:rPr lang="pt-BR" dirty="0">
                          <a:latin typeface="+mj-lt"/>
                        </a:rPr>
                        <a:t>)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+mj-lt"/>
                        </a:rPr>
                        <a:t>Balão</a:t>
                      </a:r>
                    </a:p>
                    <a:p>
                      <a:pPr algn="ctr"/>
                      <a:r>
                        <a:rPr lang="pt-BR" dirty="0">
                          <a:latin typeface="+mj-lt"/>
                        </a:rPr>
                        <a:t>estratosférico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+mj-lt"/>
                        </a:rPr>
                        <a:t>Aeronave</a:t>
                      </a:r>
                    </a:p>
                    <a:p>
                      <a:pPr algn="ctr"/>
                      <a:r>
                        <a:rPr lang="pt-BR" dirty="0">
                          <a:latin typeface="+mj-lt"/>
                        </a:rPr>
                        <a:t>comercial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>
                          <a:latin typeface="+mj-lt"/>
                        </a:rPr>
                        <a:t>Cubesat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+mj-lt"/>
                        </a:rPr>
                        <a:t>Satélite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185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latin typeface="+mj-lt"/>
                        </a:rPr>
                        <a:t>Custo de</a:t>
                      </a:r>
                      <a:endParaRPr lang="en-US" dirty="0">
                        <a:latin typeface="+mj-lt"/>
                      </a:endParaRPr>
                    </a:p>
                    <a:p>
                      <a:r>
                        <a:rPr lang="pt-BR" dirty="0">
                          <a:latin typeface="+mj-lt"/>
                        </a:rPr>
                        <a:t>i</a:t>
                      </a:r>
                      <a:r>
                        <a:rPr lang="en-US" dirty="0" err="1">
                          <a:latin typeface="+mj-lt"/>
                        </a:rPr>
                        <a:t>mplementação</a:t>
                      </a:r>
                      <a:endParaRPr lang="pt-BR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+mj-lt"/>
                        </a:rPr>
                        <a:t>baixo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+mj-lt"/>
                        </a:rPr>
                        <a:t>médio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+mj-lt"/>
                        </a:rPr>
                        <a:t>baixo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+mj-lt"/>
                        </a:rPr>
                        <a:t>médio a alto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+mj-lt"/>
                        </a:rPr>
                        <a:t>alto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437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latin typeface="+mj-lt"/>
                        </a:rPr>
                        <a:t>Altitude máxima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+mj-lt"/>
                        </a:rPr>
                        <a:t>6 km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+mj-lt"/>
                        </a:rPr>
                        <a:t>30 km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+mj-lt"/>
                        </a:rPr>
                        <a:t>11 km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+mj-lt"/>
                        </a:rPr>
                        <a:t>500 km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+mj-lt"/>
                        </a:rPr>
                        <a:t>36.000 km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3886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latin typeface="+mj-lt"/>
                        </a:rPr>
                        <a:t>Altura padrão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+mj-lt"/>
                        </a:rPr>
                        <a:t>120 m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+mj-lt"/>
                        </a:rPr>
                        <a:t>30 km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+mj-lt"/>
                        </a:rPr>
                        <a:t>11 km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+mj-lt"/>
                        </a:rPr>
                        <a:t>500 km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+mj-lt"/>
                        </a:rPr>
                        <a:t>36.000 km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0646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latin typeface="+mj-lt"/>
                        </a:rPr>
                        <a:t>Área coberta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+mj-lt"/>
                        </a:rPr>
                        <a:t>pequena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+mj-lt"/>
                        </a:rPr>
                        <a:t>média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+mj-lt"/>
                        </a:rPr>
                        <a:t>média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+mj-lt"/>
                        </a:rPr>
                        <a:t>grande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+mj-lt"/>
                        </a:rPr>
                        <a:t>muito grande 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2687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latin typeface="+mj-lt"/>
                        </a:rPr>
                        <a:t>Autonomia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+mj-lt"/>
                        </a:rPr>
                        <a:t>30 min (solar 1h)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+mj-lt"/>
                        </a:rPr>
                        <a:t>15 dias (</a:t>
                      </a:r>
                      <a:r>
                        <a:rPr lang="pt-BR" dirty="0" err="1">
                          <a:latin typeface="+mj-lt"/>
                        </a:rPr>
                        <a:t>s.press</a:t>
                      </a:r>
                      <a:r>
                        <a:rPr lang="pt-BR" dirty="0">
                          <a:latin typeface="+mj-lt"/>
                        </a:rPr>
                        <a:t>.)</a:t>
                      </a:r>
                    </a:p>
                    <a:p>
                      <a:r>
                        <a:rPr lang="pt-BR" dirty="0">
                          <a:latin typeface="+mj-lt"/>
                        </a:rPr>
                        <a:t>100 dias (</a:t>
                      </a:r>
                      <a:r>
                        <a:rPr lang="pt-BR" dirty="0" err="1">
                          <a:latin typeface="+mj-lt"/>
                        </a:rPr>
                        <a:t>c.press</a:t>
                      </a:r>
                      <a:r>
                        <a:rPr lang="pt-BR" dirty="0">
                          <a:latin typeface="+mj-lt"/>
                        </a:rPr>
                        <a:t>)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+mj-lt"/>
                        </a:rPr>
                        <a:t>Tempo de</a:t>
                      </a:r>
                    </a:p>
                    <a:p>
                      <a:r>
                        <a:rPr lang="pt-BR" dirty="0">
                          <a:latin typeface="+mj-lt"/>
                        </a:rPr>
                        <a:t>voo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+mj-lt"/>
                        </a:rPr>
                        <a:t>1 ano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+mj-lt"/>
                        </a:rPr>
                        <a:t>15 anos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2308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latin typeface="+mj-lt"/>
                        </a:rPr>
                        <a:t>Vantagens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+mj-lt"/>
                        </a:rPr>
                        <a:t>HW próprio,</a:t>
                      </a:r>
                    </a:p>
                    <a:p>
                      <a:r>
                        <a:rPr lang="pt-BR" dirty="0">
                          <a:latin typeface="+mj-lt"/>
                        </a:rPr>
                        <a:t>troposfera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+mj-lt"/>
                        </a:rPr>
                        <a:t>HW próprio,</a:t>
                      </a:r>
                    </a:p>
                    <a:p>
                      <a:r>
                        <a:rPr lang="pt-BR" dirty="0">
                          <a:latin typeface="+mj-lt"/>
                        </a:rPr>
                        <a:t>estratosfera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+mj-lt"/>
                        </a:rPr>
                        <a:t>Quantidade disponível,</a:t>
                      </a:r>
                    </a:p>
                    <a:p>
                      <a:r>
                        <a:rPr lang="pt-BR" dirty="0">
                          <a:latin typeface="+mj-lt"/>
                        </a:rPr>
                        <a:t>troposfera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+mj-lt"/>
                        </a:rPr>
                        <a:t>Custo da plataforma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+mj-lt"/>
                        </a:rPr>
                        <a:t>Satélites disponíveis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3820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latin typeface="+mj-lt"/>
                        </a:rPr>
                        <a:t>Desvantagens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+mj-lt"/>
                        </a:rPr>
                        <a:t>Restrições de uso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+mj-lt"/>
                        </a:rPr>
                        <a:t>Restrições de uso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err="1">
                          <a:latin typeface="+mj-lt"/>
                        </a:rPr>
                        <a:t>δR</a:t>
                      </a:r>
                      <a:r>
                        <a:rPr lang="pt-BR" dirty="0">
                          <a:latin typeface="+mj-lt"/>
                        </a:rPr>
                        <a:t> desconhecido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+mj-lt"/>
                        </a:rPr>
                        <a:t>Ionosfera</a:t>
                      </a:r>
                    </a:p>
                    <a:p>
                      <a:r>
                        <a:rPr lang="pt-BR" dirty="0">
                          <a:latin typeface="+mj-lt"/>
                        </a:rPr>
                        <a:t>HW não próprio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+mj-lt"/>
                        </a:rPr>
                        <a:t>Ionosfera</a:t>
                      </a:r>
                    </a:p>
                    <a:p>
                      <a:r>
                        <a:rPr lang="pt-BR" dirty="0">
                          <a:latin typeface="+mj-lt"/>
                        </a:rPr>
                        <a:t>HW não próprio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6269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0687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08E48397-3D7F-444C-9007-6FC59D22DF3B}"/>
              </a:ext>
            </a:extLst>
          </p:cNvPr>
          <p:cNvSpPr txBox="1">
            <a:spLocks/>
          </p:cNvSpPr>
          <p:nvPr/>
        </p:nvSpPr>
        <p:spPr>
          <a:xfrm>
            <a:off x="451427" y="2184755"/>
            <a:ext cx="8456696" cy="102004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PDOP – Position </a:t>
            </a:r>
            <a:r>
              <a:rPr lang="pt-B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Dilution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Precision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Ideal &lt;= 1</a:t>
            </a:r>
          </a:p>
          <a:p>
            <a:pPr lvl="1" algn="just"/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Aceitável &lt; 4</a:t>
            </a:r>
            <a:endParaRPr lang="pt-BR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pt-PT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98204D-DF24-4E6F-B738-C12DC96C33B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29000"/>
            <a:ext cx="6464673" cy="30963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20E237DB-AA14-49CC-99D5-C23AB5362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974" y="52463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Geometria para o sistema </a:t>
            </a:r>
            <a:r>
              <a:rPr lang="pt-BR" dirty="0" err="1"/>
              <a:t>Geolocal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45132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ço Reservado para Conteúdo 2">
                <a:extLst>
                  <a:ext uri="{FF2B5EF4-FFF2-40B4-BE49-F238E27FC236}">
                    <a16:creationId xmlns:a16="http://schemas.microsoft.com/office/drawing/2014/main" id="{08E48397-3D7F-444C-9007-6FC59D22DF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2269" y="2454086"/>
                <a:ext cx="4197506" cy="1949828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500" i="1">
                          <a:latin typeface="Cambria Math" panose="02040503050406030204" pitchFamily="18" charset="0"/>
                        </a:rPr>
                        <m:t>𝐴𝑅</m:t>
                      </m:r>
                      <m:r>
                        <a:rPr lang="pt-BR" sz="15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𝑅𝑥</m:t>
                          </m:r>
                          <m:sSup>
                            <m:s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5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𝐴𝑦</m:t>
                          </m:r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𝑅𝑦</m:t>
                          </m:r>
                          <m:sSup>
                            <m:s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5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𝐴𝑧</m:t>
                          </m:r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𝑅𝑧</m:t>
                          </m:r>
                          <m:sSup>
                            <m:s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5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BR" sz="15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500" i="1">
                          <a:latin typeface="Cambria Math" panose="02040503050406030204" pitchFamily="18" charset="0"/>
                        </a:rPr>
                        <m:t>𝐵𝑅</m:t>
                      </m:r>
                      <m:r>
                        <a:rPr lang="pt-BR" sz="15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𝐵𝑥</m:t>
                          </m:r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𝑅𝑥</m:t>
                          </m:r>
                          <m:sSup>
                            <m:s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5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𝐵𝑦</m:t>
                          </m:r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𝑅𝑦</m:t>
                          </m:r>
                          <m:sSup>
                            <m:s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5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𝐵𝑧</m:t>
                          </m:r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𝑅𝑧</m:t>
                          </m:r>
                          <m:sSup>
                            <m:s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5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BR" sz="15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500" i="1">
                          <a:latin typeface="Cambria Math" panose="02040503050406030204" pitchFamily="18" charset="0"/>
                        </a:rPr>
                        <m:t>𝐶𝑅</m:t>
                      </m:r>
                      <m:r>
                        <a:rPr lang="pt-BR" sz="15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𝐶𝑥</m:t>
                          </m:r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𝑅𝑥</m:t>
                          </m:r>
                          <m:sSup>
                            <m:s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5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𝐶𝑦</m:t>
                          </m:r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𝑅𝑦</m:t>
                          </m:r>
                          <m:sSup>
                            <m:s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5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𝐶𝑧</m:t>
                          </m:r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𝑅𝑧</m:t>
                          </m:r>
                          <m:sSup>
                            <m:s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5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BR" sz="15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500" i="1">
                          <a:latin typeface="Cambria Math" panose="02040503050406030204" pitchFamily="18" charset="0"/>
                        </a:rPr>
                        <m:t>𝐷𝑅</m:t>
                      </m:r>
                      <m:r>
                        <a:rPr lang="pt-BR" sz="15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𝐷𝑥</m:t>
                          </m:r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𝑅𝑥</m:t>
                          </m:r>
                          <m:sSup>
                            <m:s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5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𝐷𝑦</m:t>
                          </m:r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𝑅𝑦</m:t>
                          </m:r>
                          <m:sSup>
                            <m:s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5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𝐷𝑧</m:t>
                          </m:r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𝑅𝑧</m:t>
                          </m:r>
                          <m:sSup>
                            <m:s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5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PT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Espaço Reservado para Conteúdo 2">
                <a:extLst>
                  <a:ext uri="{FF2B5EF4-FFF2-40B4-BE49-F238E27FC236}">
                    <a16:creationId xmlns:a16="http://schemas.microsoft.com/office/drawing/2014/main" id="{08E48397-3D7F-444C-9007-6FC59D22D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69" y="2454086"/>
                <a:ext cx="4197506" cy="19498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spaço Reservado para Conteúdo 2">
                <a:extLst>
                  <a:ext uri="{FF2B5EF4-FFF2-40B4-BE49-F238E27FC236}">
                    <a16:creationId xmlns:a16="http://schemas.microsoft.com/office/drawing/2014/main" id="{86397C8D-CD38-4674-99B0-3F0A192121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00336" y="2504193"/>
                <a:ext cx="4067819" cy="185850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5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15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f>
                                      <m:fPr>
                                        <m:ctrlPr>
                                          <a:rPr lang="en-US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𝐴𝑥</m:t>
                                        </m:r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𝑅𝑥</m:t>
                                        </m:r>
                                      </m:num>
                                      <m:den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𝐴𝑅</m:t>
                                        </m:r>
                                      </m:den>
                                    </m:f>
                                  </m:e>
                                  <m:e>
                                    <m:f>
                                      <m:fPr>
                                        <m:ctrlPr>
                                          <a:rPr lang="en-US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𝐴𝑦</m:t>
                                        </m:r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𝑅𝑦</m:t>
                                        </m:r>
                                      </m:num>
                                      <m:den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𝐴𝑅</m:t>
                                        </m:r>
                                      </m:den>
                                    </m:f>
                                    <m:r>
                                      <a:rPr lang="pt-BR" sz="1500" i="1"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f>
                                      <m:fPr>
                                        <m:ctrlPr>
                                          <a:rPr lang="en-US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𝐴𝑧</m:t>
                                        </m:r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𝑅𝑧</m:t>
                                        </m:r>
                                      </m:num>
                                      <m:den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𝐴𝑅</m:t>
                                        </m:r>
                                      </m:den>
                                    </m:f>
                                    <m:r>
                                      <a:rPr lang="pt-BR" sz="1500" i="1">
                                        <a:latin typeface="Cambria Math" panose="02040503050406030204" pitchFamily="18" charset="0"/>
                                      </a:rPr>
                                      <m:t>   −1</m:t>
                                    </m:r>
                                  </m:e>
                                </m:mr>
                                <m:mr>
                                  <m:e>
                                    <m:f>
                                      <m:fPr>
                                        <m:ctrlPr>
                                          <a:rPr lang="en-US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𝐵𝑥</m:t>
                                        </m:r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𝑅𝑥</m:t>
                                        </m:r>
                                      </m:num>
                                      <m:den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𝐵𝑅</m:t>
                                        </m:r>
                                      </m:den>
                                    </m:f>
                                  </m:e>
                                  <m:e>
                                    <m:f>
                                      <m:fPr>
                                        <m:ctrlPr>
                                          <a:rPr lang="en-US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𝐵𝑦</m:t>
                                        </m:r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𝑅𝑦</m:t>
                                        </m:r>
                                      </m:num>
                                      <m:den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𝐵𝑅</m:t>
                                        </m:r>
                                      </m:den>
                                    </m:f>
                                    <m:r>
                                      <a:rPr lang="pt-BR" sz="1500" i="1"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f>
                                      <m:fPr>
                                        <m:ctrlPr>
                                          <a:rPr lang="en-US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𝐵𝑧</m:t>
                                        </m:r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𝑅𝑧</m:t>
                                        </m:r>
                                      </m:num>
                                      <m:den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𝐵𝑅</m:t>
                                        </m:r>
                                      </m:den>
                                    </m:f>
                                    <m:r>
                                      <a:rPr lang="pt-BR" sz="1500" i="1">
                                        <a:latin typeface="Cambria Math" panose="02040503050406030204" pitchFamily="18" charset="0"/>
                                      </a:rPr>
                                      <m:t>   −1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f>
                                      <m:fPr>
                                        <m:ctrlPr>
                                          <a:rPr lang="en-US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𝐶𝑥</m:t>
                                        </m:r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𝑅𝑥</m:t>
                                        </m:r>
                                      </m:num>
                                      <m:den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𝐶𝑅</m:t>
                                        </m:r>
                                      </m:den>
                                    </m:f>
                                  </m:e>
                                  <m:e>
                                    <m:f>
                                      <m:fPr>
                                        <m:ctrlPr>
                                          <a:rPr lang="en-US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𝐶𝑦</m:t>
                                        </m:r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𝑅𝑦</m:t>
                                        </m:r>
                                      </m:num>
                                      <m:den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𝐶𝑅</m:t>
                                        </m:r>
                                      </m:den>
                                    </m:f>
                                    <m:r>
                                      <a:rPr lang="pt-BR" sz="1500" i="1"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f>
                                      <m:fPr>
                                        <m:ctrlPr>
                                          <a:rPr lang="en-US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𝐶𝑧</m:t>
                                        </m:r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𝑅𝑧</m:t>
                                        </m:r>
                                      </m:num>
                                      <m:den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𝐶𝑅</m:t>
                                        </m:r>
                                      </m:den>
                                    </m:f>
                                    <m:r>
                                      <a:rPr lang="pt-BR" sz="1500" i="1">
                                        <a:latin typeface="Cambria Math" panose="02040503050406030204" pitchFamily="18" charset="0"/>
                                      </a:rPr>
                                      <m:t>   −1</m:t>
                                    </m:r>
                                  </m:e>
                                </m:mr>
                                <m:mr>
                                  <m:e>
                                    <m:f>
                                      <m:fPr>
                                        <m:ctrlPr>
                                          <a:rPr lang="en-US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𝐷𝑥</m:t>
                                        </m:r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𝑅𝑥</m:t>
                                        </m:r>
                                      </m:num>
                                      <m:den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𝐷𝑅</m:t>
                                        </m:r>
                                      </m:den>
                                    </m:f>
                                  </m:e>
                                  <m:e>
                                    <m:f>
                                      <m:fPr>
                                        <m:ctrlPr>
                                          <a:rPr lang="en-US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𝐷𝑦</m:t>
                                        </m:r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𝑅𝑦</m:t>
                                        </m:r>
                                      </m:num>
                                      <m:den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𝐷𝑅</m:t>
                                        </m:r>
                                      </m:den>
                                    </m:f>
                                    <m:r>
                                      <a:rPr lang="pt-BR" sz="1500" i="1"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f>
                                      <m:fPr>
                                        <m:ctrlPr>
                                          <a:rPr lang="en-US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𝐷𝑧</m:t>
                                        </m:r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𝑅𝑧</m:t>
                                        </m:r>
                                      </m:num>
                                      <m:den>
                                        <m:r>
                                          <a:rPr lang="pt-BR" sz="1500" i="1">
                                            <a:latin typeface="Cambria Math" panose="02040503050406030204" pitchFamily="18" charset="0"/>
                                          </a:rPr>
                                          <m:t>𝐷𝑅</m:t>
                                        </m:r>
                                      </m:den>
                                    </m:f>
                                    <m:r>
                                      <a:rPr lang="pt-BR" sz="1500" i="1">
                                        <a:latin typeface="Cambria Math" panose="02040503050406030204" pitchFamily="18" charset="0"/>
                                      </a:rPr>
                                      <m:t>   −1</m:t>
                                    </m:r>
                                  </m:e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pt-PT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Espaço Reservado para Conteúdo 2">
                <a:extLst>
                  <a:ext uri="{FF2B5EF4-FFF2-40B4-BE49-F238E27FC236}">
                    <a16:creationId xmlns:a16="http://schemas.microsoft.com/office/drawing/2014/main" id="{86397C8D-CD38-4674-99B0-3F0A19212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336" y="2504193"/>
                <a:ext cx="4067819" cy="1858501"/>
              </a:xfrm>
              <a:prstGeom prst="rect">
                <a:avLst/>
              </a:prstGeom>
              <a:blipFill>
                <a:blip r:embed="rId3"/>
                <a:stretch>
                  <a:fillRect t="-3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Espaço Reservado para Conteúdo 2">
                <a:extLst>
                  <a:ext uri="{FF2B5EF4-FFF2-40B4-BE49-F238E27FC236}">
                    <a16:creationId xmlns:a16="http://schemas.microsoft.com/office/drawing/2014/main" id="{4AEF13B3-BA35-4FDE-A286-1E82A1441A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42854" y="4953469"/>
                <a:ext cx="2307090" cy="453800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1800"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pt-BR" sz="1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1800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pt-BR" sz="1500" i="1" dirty="0"/>
              </a:p>
              <a:p>
                <a:endParaRPr lang="pt-PT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Espaço Reservado para Conteúdo 2">
                <a:extLst>
                  <a:ext uri="{FF2B5EF4-FFF2-40B4-BE49-F238E27FC236}">
                    <a16:creationId xmlns:a16="http://schemas.microsoft.com/office/drawing/2014/main" id="{4AEF13B3-BA35-4FDE-A286-1E82A1441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854" y="4953469"/>
                <a:ext cx="2307090" cy="453800"/>
              </a:xfrm>
              <a:prstGeom prst="rect">
                <a:avLst/>
              </a:prstGeom>
              <a:blipFill>
                <a:blip r:embed="rId4"/>
                <a:stretch>
                  <a:fillRect t="-13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spaço Reservado para Conteúdo 2">
                <a:extLst>
                  <a:ext uri="{FF2B5EF4-FFF2-40B4-BE49-F238E27FC236}">
                    <a16:creationId xmlns:a16="http://schemas.microsoft.com/office/drawing/2014/main" id="{CEE5C59A-0622-4F74-9142-25AB3258E9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62994" y="4953469"/>
                <a:ext cx="3234679" cy="453800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>
                          <a:latin typeface="Cambria Math" panose="02040503050406030204" pitchFamily="18" charset="0"/>
                        </a:rPr>
                        <m:t>𝑃𝐷𝑂𝑃</m:t>
                      </m:r>
                      <m:r>
                        <a:rPr lang="pt-BR" sz="18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1800" i="1">
                                  <a:latin typeface="Cambria Math" panose="02040503050406030204" pitchFamily="18" charset="0"/>
                                </a:rPr>
                                <m:t>0,0</m:t>
                              </m:r>
                            </m:sub>
                          </m:sSub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1800" i="1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sub>
                          </m:sSub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1800" i="1"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pt-BR" sz="1500" i="1" dirty="0"/>
              </a:p>
              <a:p>
                <a:endParaRPr lang="pt-PT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Espaço Reservado para Conteúdo 2">
                <a:extLst>
                  <a:ext uri="{FF2B5EF4-FFF2-40B4-BE49-F238E27FC236}">
                    <a16:creationId xmlns:a16="http://schemas.microsoft.com/office/drawing/2014/main" id="{CEE5C59A-0622-4F74-9142-25AB3258E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994" y="4953469"/>
                <a:ext cx="3234679" cy="453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ítulo 1">
            <a:extLst>
              <a:ext uri="{FF2B5EF4-FFF2-40B4-BE49-F238E27FC236}">
                <a16:creationId xmlns:a16="http://schemas.microsoft.com/office/drawing/2014/main" id="{735C7615-E8F4-442D-B046-0A7F2ECB2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974" y="52463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Geometria para o sistema </a:t>
            </a:r>
            <a:r>
              <a:rPr lang="pt-BR" dirty="0" err="1"/>
              <a:t>Geolocal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2083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Sistema com 5 bases e 1 repetidora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05C1CD7A-3BBC-453A-B563-155EAB46002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5760085" cy="35788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3F651D42-2DB3-4CEA-935C-ADC1DF98B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613934"/>
              </p:ext>
            </p:extLst>
          </p:nvPr>
        </p:nvGraphicFramePr>
        <p:xfrm>
          <a:off x="1413991" y="5072772"/>
          <a:ext cx="6480721" cy="1680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4809">
                  <a:extLst>
                    <a:ext uri="{9D8B030D-6E8A-4147-A177-3AD203B41FA5}">
                      <a16:colId xmlns:a16="http://schemas.microsoft.com/office/drawing/2014/main" val="2225832415"/>
                    </a:ext>
                  </a:extLst>
                </a:gridCol>
                <a:gridCol w="787652">
                  <a:extLst>
                    <a:ext uri="{9D8B030D-6E8A-4147-A177-3AD203B41FA5}">
                      <a16:colId xmlns:a16="http://schemas.microsoft.com/office/drawing/2014/main" val="3436239401"/>
                    </a:ext>
                  </a:extLst>
                </a:gridCol>
                <a:gridCol w="787652">
                  <a:extLst>
                    <a:ext uri="{9D8B030D-6E8A-4147-A177-3AD203B41FA5}">
                      <a16:colId xmlns:a16="http://schemas.microsoft.com/office/drawing/2014/main" val="2820782638"/>
                    </a:ext>
                  </a:extLst>
                </a:gridCol>
                <a:gridCol w="787652">
                  <a:extLst>
                    <a:ext uri="{9D8B030D-6E8A-4147-A177-3AD203B41FA5}">
                      <a16:colId xmlns:a16="http://schemas.microsoft.com/office/drawing/2014/main" val="436540476"/>
                    </a:ext>
                  </a:extLst>
                </a:gridCol>
                <a:gridCol w="787652">
                  <a:extLst>
                    <a:ext uri="{9D8B030D-6E8A-4147-A177-3AD203B41FA5}">
                      <a16:colId xmlns:a16="http://schemas.microsoft.com/office/drawing/2014/main" val="1810503575"/>
                    </a:ext>
                  </a:extLst>
                </a:gridCol>
                <a:gridCol w="787652">
                  <a:extLst>
                    <a:ext uri="{9D8B030D-6E8A-4147-A177-3AD203B41FA5}">
                      <a16:colId xmlns:a16="http://schemas.microsoft.com/office/drawing/2014/main" val="3297554998"/>
                    </a:ext>
                  </a:extLst>
                </a:gridCol>
                <a:gridCol w="787652">
                  <a:extLst>
                    <a:ext uri="{9D8B030D-6E8A-4147-A177-3AD203B41FA5}">
                      <a16:colId xmlns:a16="http://schemas.microsoft.com/office/drawing/2014/main" val="1116879426"/>
                    </a:ext>
                  </a:extLst>
                </a:gridCol>
              </a:tblGrid>
              <a:tr h="2368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effectLst/>
                          <a:latin typeface="+mj-lt"/>
                        </a:rPr>
                        <a:t>Altitude (m)</a:t>
                      </a:r>
                      <a:endParaRPr lang="en-US" sz="105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effectLst/>
                          <a:latin typeface="+mj-lt"/>
                        </a:rPr>
                        <a:t>10000</a:t>
                      </a:r>
                      <a:endParaRPr lang="en-US" sz="105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>
                          <a:effectLst/>
                          <a:latin typeface="+mj-lt"/>
                        </a:rPr>
                        <a:t>20000</a:t>
                      </a:r>
                      <a:endParaRPr lang="en-US" sz="105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>
                          <a:effectLst/>
                          <a:latin typeface="+mj-lt"/>
                        </a:rPr>
                        <a:t>30000</a:t>
                      </a:r>
                      <a:endParaRPr lang="en-US" sz="105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>
                          <a:effectLst/>
                          <a:latin typeface="+mj-lt"/>
                        </a:rPr>
                        <a:t>40000</a:t>
                      </a:r>
                      <a:endParaRPr lang="en-US" sz="105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>
                          <a:effectLst/>
                          <a:latin typeface="+mj-lt"/>
                        </a:rPr>
                        <a:t>50000</a:t>
                      </a:r>
                      <a:endParaRPr lang="en-US" sz="105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>
                          <a:effectLst/>
                          <a:latin typeface="+mj-lt"/>
                        </a:rPr>
                        <a:t>60000</a:t>
                      </a:r>
                      <a:endParaRPr lang="en-US" sz="105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6" marR="38466" marT="0" marB="0" anchor="ctr"/>
                </a:tc>
                <a:extLst>
                  <a:ext uri="{0D108BD9-81ED-4DB2-BD59-A6C34878D82A}">
                    <a16:rowId xmlns:a16="http://schemas.microsoft.com/office/drawing/2014/main" val="269344468"/>
                  </a:ext>
                </a:extLst>
              </a:tr>
              <a:tr h="2368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effectLst/>
                          <a:latin typeface="+mj-lt"/>
                        </a:rPr>
                        <a:t>Combinação ABCD</a:t>
                      </a:r>
                      <a:endParaRPr lang="en-US" sz="105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latin typeface="+mj-lt"/>
                        </a:rPr>
                        <a:t>1,86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latin typeface="+mj-lt"/>
                        </a:rPr>
                        <a:t>2,16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solidFill>
                            <a:srgbClr val="FF0000"/>
                          </a:solidFill>
                          <a:latin typeface="+mj-lt"/>
                        </a:rPr>
                        <a:t>2,57</a:t>
                      </a:r>
                      <a:endParaRPr lang="en-US" sz="105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latin typeface="+mj-lt"/>
                        </a:rPr>
                        <a:t>3,09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latin typeface="+mj-lt"/>
                        </a:rPr>
                        <a:t>3,72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latin typeface="+mj-lt"/>
                        </a:rPr>
                        <a:t>4,45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38466" marR="38466" marT="0" marB="0" anchor="ctr"/>
                </a:tc>
                <a:extLst>
                  <a:ext uri="{0D108BD9-81ED-4DB2-BD59-A6C34878D82A}">
                    <a16:rowId xmlns:a16="http://schemas.microsoft.com/office/drawing/2014/main" val="579780743"/>
                  </a:ext>
                </a:extLst>
              </a:tr>
              <a:tr h="2368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effectLst/>
                          <a:latin typeface="+mj-lt"/>
                        </a:rPr>
                        <a:t>Combinação ABCE</a:t>
                      </a:r>
                      <a:endParaRPr lang="en-US" sz="105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latin typeface="+mj-lt"/>
                        </a:rPr>
                        <a:t>1,85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latin typeface="+mj-lt"/>
                        </a:rPr>
                        <a:t>2,19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solidFill>
                            <a:srgbClr val="FF0000"/>
                          </a:solidFill>
                          <a:latin typeface="+mj-lt"/>
                        </a:rPr>
                        <a:t>2,67</a:t>
                      </a:r>
                      <a:endParaRPr lang="en-US" sz="105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latin typeface="+mj-lt"/>
                        </a:rPr>
                        <a:t>3,28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>
                          <a:latin typeface="+mj-lt"/>
                        </a:rPr>
                        <a:t>4,02</a:t>
                      </a:r>
                      <a:endParaRPr lang="en-US" sz="1050">
                        <a:latin typeface="+mj-lt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latin typeface="+mj-lt"/>
                        </a:rPr>
                        <a:t>4,90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38466" marR="38466" marT="0" marB="0" anchor="ctr"/>
                </a:tc>
                <a:extLst>
                  <a:ext uri="{0D108BD9-81ED-4DB2-BD59-A6C34878D82A}">
                    <a16:rowId xmlns:a16="http://schemas.microsoft.com/office/drawing/2014/main" val="3975074760"/>
                  </a:ext>
                </a:extLst>
              </a:tr>
              <a:tr h="2368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effectLst/>
                          <a:latin typeface="+mj-lt"/>
                        </a:rPr>
                        <a:t>Combinação ABDE</a:t>
                      </a:r>
                      <a:endParaRPr lang="en-US" sz="105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latin typeface="+mj-lt"/>
                        </a:rPr>
                        <a:t>3,47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latin typeface="+mj-lt"/>
                        </a:rPr>
                        <a:t>4,04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solidFill>
                            <a:srgbClr val="FF0000"/>
                          </a:solidFill>
                          <a:latin typeface="+mj-lt"/>
                        </a:rPr>
                        <a:t>4,84</a:t>
                      </a:r>
                      <a:endParaRPr lang="en-US" sz="105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latin typeface="+mj-lt"/>
                        </a:rPr>
                        <a:t>5,89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latin typeface="+mj-lt"/>
                        </a:rPr>
                        <a:t>7,19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latin typeface="+mj-lt"/>
                        </a:rPr>
                        <a:t>8,76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38466" marR="38466" marT="0" marB="0" anchor="ctr"/>
                </a:tc>
                <a:extLst>
                  <a:ext uri="{0D108BD9-81ED-4DB2-BD59-A6C34878D82A}">
                    <a16:rowId xmlns:a16="http://schemas.microsoft.com/office/drawing/2014/main" val="193059223"/>
                  </a:ext>
                </a:extLst>
              </a:tr>
              <a:tr h="2368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effectLst/>
                          <a:latin typeface="+mj-lt"/>
                        </a:rPr>
                        <a:t>Combinação ACDE</a:t>
                      </a:r>
                      <a:endParaRPr lang="en-US" sz="105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latin typeface="+mj-lt"/>
                        </a:rPr>
                        <a:t>29,71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latin typeface="+mj-lt"/>
                        </a:rPr>
                        <a:t>16,93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latin typeface="+mj-lt"/>
                        </a:rPr>
                        <a:t>13,86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solidFill>
                            <a:srgbClr val="FF0000"/>
                          </a:solidFill>
                          <a:latin typeface="+mj-lt"/>
                        </a:rPr>
                        <a:t>13,25</a:t>
                      </a:r>
                      <a:endParaRPr lang="en-US" sz="105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latin typeface="+mj-lt"/>
                        </a:rPr>
                        <a:t>13,70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latin typeface="+mj-lt"/>
                        </a:rPr>
                        <a:t>14,78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38466" marR="38466" marT="0" marB="0" anchor="ctr"/>
                </a:tc>
                <a:extLst>
                  <a:ext uri="{0D108BD9-81ED-4DB2-BD59-A6C34878D82A}">
                    <a16:rowId xmlns:a16="http://schemas.microsoft.com/office/drawing/2014/main" val="2589123304"/>
                  </a:ext>
                </a:extLst>
              </a:tr>
              <a:tr h="2368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effectLst/>
                          <a:latin typeface="+mj-lt"/>
                        </a:rPr>
                        <a:t>Combinação BCDE</a:t>
                      </a:r>
                      <a:endParaRPr lang="en-US" sz="105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latin typeface="+mj-lt"/>
                        </a:rPr>
                        <a:t>3.02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>
                          <a:latin typeface="+mj-lt"/>
                        </a:rPr>
                        <a:t>3,28</a:t>
                      </a:r>
                      <a:endParaRPr lang="en-US" sz="1050">
                        <a:latin typeface="+mj-lt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solidFill>
                            <a:srgbClr val="FF0000"/>
                          </a:solidFill>
                          <a:latin typeface="+mj-lt"/>
                        </a:rPr>
                        <a:t>3,65</a:t>
                      </a:r>
                      <a:endParaRPr lang="en-US" sz="105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latin typeface="+mj-lt"/>
                        </a:rPr>
                        <a:t>4,12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latin typeface="+mj-lt"/>
                        </a:rPr>
                        <a:t>4,70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latin typeface="+mj-lt"/>
                        </a:rPr>
                        <a:t>5,40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38466" marR="38466" marT="0" marB="0" anchor="ctr"/>
                </a:tc>
                <a:extLst>
                  <a:ext uri="{0D108BD9-81ED-4DB2-BD59-A6C34878D82A}">
                    <a16:rowId xmlns:a16="http://schemas.microsoft.com/office/drawing/2014/main" val="2742918644"/>
                  </a:ext>
                </a:extLst>
              </a:tr>
              <a:tr h="2368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effectLst/>
                          <a:latin typeface="+mj-lt"/>
                        </a:rPr>
                        <a:t>Combinação ABCDE</a:t>
                      </a:r>
                      <a:endParaRPr lang="en-US" sz="105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latin typeface="+mj-lt"/>
                        </a:rPr>
                        <a:t>1,72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latin typeface="+mj-lt"/>
                        </a:rPr>
                        <a:t>2,07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solidFill>
                            <a:srgbClr val="FF0000"/>
                          </a:solidFill>
                          <a:latin typeface="+mj-lt"/>
                        </a:rPr>
                        <a:t>2,46</a:t>
                      </a:r>
                      <a:endParaRPr lang="en-US" sz="105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latin typeface="+mj-lt"/>
                        </a:rPr>
                        <a:t>2,93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latin typeface="+mj-lt"/>
                        </a:rPr>
                        <a:t>3,45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latin typeface="+mj-lt"/>
                        </a:rPr>
                        <a:t>3,99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38466" marR="38466" marT="0" marB="0" anchor="ctr"/>
                </a:tc>
                <a:extLst>
                  <a:ext uri="{0D108BD9-81ED-4DB2-BD59-A6C34878D82A}">
                    <a16:rowId xmlns:a16="http://schemas.microsoft.com/office/drawing/2014/main" val="2694803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660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82960"/>
          </a:xfrm>
        </p:spPr>
        <p:txBody>
          <a:bodyPr>
            <a:noAutofit/>
          </a:bodyPr>
          <a:lstStyle/>
          <a:p>
            <a:pPr algn="ctr"/>
            <a:r>
              <a:rPr lang="pt-BR" sz="4000" dirty="0"/>
              <a:t>Sistema com 12 bases e 4 repetidora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CC954675-017C-40A8-B263-22E55D225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530305" cy="39158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3F651D42-2DB3-4CEA-935C-ADC1DF98B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845984"/>
              </p:ext>
            </p:extLst>
          </p:nvPr>
        </p:nvGraphicFramePr>
        <p:xfrm>
          <a:off x="1413989" y="5445224"/>
          <a:ext cx="6480721" cy="1337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4809">
                  <a:extLst>
                    <a:ext uri="{9D8B030D-6E8A-4147-A177-3AD203B41FA5}">
                      <a16:colId xmlns:a16="http://schemas.microsoft.com/office/drawing/2014/main" val="2225832415"/>
                    </a:ext>
                  </a:extLst>
                </a:gridCol>
                <a:gridCol w="787652">
                  <a:extLst>
                    <a:ext uri="{9D8B030D-6E8A-4147-A177-3AD203B41FA5}">
                      <a16:colId xmlns:a16="http://schemas.microsoft.com/office/drawing/2014/main" val="3436239401"/>
                    </a:ext>
                  </a:extLst>
                </a:gridCol>
                <a:gridCol w="787652">
                  <a:extLst>
                    <a:ext uri="{9D8B030D-6E8A-4147-A177-3AD203B41FA5}">
                      <a16:colId xmlns:a16="http://schemas.microsoft.com/office/drawing/2014/main" val="2820782638"/>
                    </a:ext>
                  </a:extLst>
                </a:gridCol>
                <a:gridCol w="787652">
                  <a:extLst>
                    <a:ext uri="{9D8B030D-6E8A-4147-A177-3AD203B41FA5}">
                      <a16:colId xmlns:a16="http://schemas.microsoft.com/office/drawing/2014/main" val="436540476"/>
                    </a:ext>
                  </a:extLst>
                </a:gridCol>
                <a:gridCol w="787652">
                  <a:extLst>
                    <a:ext uri="{9D8B030D-6E8A-4147-A177-3AD203B41FA5}">
                      <a16:colId xmlns:a16="http://schemas.microsoft.com/office/drawing/2014/main" val="1810503575"/>
                    </a:ext>
                  </a:extLst>
                </a:gridCol>
                <a:gridCol w="787652">
                  <a:extLst>
                    <a:ext uri="{9D8B030D-6E8A-4147-A177-3AD203B41FA5}">
                      <a16:colId xmlns:a16="http://schemas.microsoft.com/office/drawing/2014/main" val="3297554998"/>
                    </a:ext>
                  </a:extLst>
                </a:gridCol>
                <a:gridCol w="787652">
                  <a:extLst>
                    <a:ext uri="{9D8B030D-6E8A-4147-A177-3AD203B41FA5}">
                      <a16:colId xmlns:a16="http://schemas.microsoft.com/office/drawing/2014/main" val="1116879426"/>
                    </a:ext>
                  </a:extLst>
                </a:gridCol>
              </a:tblGrid>
              <a:tr h="2368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effectLst/>
                          <a:latin typeface="+mj-lt"/>
                        </a:rPr>
                        <a:t>Altitude (m)</a:t>
                      </a:r>
                      <a:endParaRPr lang="en-US" sz="105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effectLst/>
                          <a:latin typeface="+mj-lt"/>
                        </a:rPr>
                        <a:t>10000</a:t>
                      </a:r>
                      <a:endParaRPr lang="en-US" sz="105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>
                          <a:effectLst/>
                          <a:latin typeface="+mj-lt"/>
                        </a:rPr>
                        <a:t>20000</a:t>
                      </a:r>
                      <a:endParaRPr lang="en-US" sz="105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>
                          <a:effectLst/>
                          <a:latin typeface="+mj-lt"/>
                        </a:rPr>
                        <a:t>30000</a:t>
                      </a:r>
                      <a:endParaRPr lang="en-US" sz="105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>
                          <a:effectLst/>
                          <a:latin typeface="+mj-lt"/>
                        </a:rPr>
                        <a:t>40000</a:t>
                      </a:r>
                      <a:endParaRPr lang="en-US" sz="105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>
                          <a:effectLst/>
                          <a:latin typeface="+mj-lt"/>
                        </a:rPr>
                        <a:t>50000</a:t>
                      </a:r>
                      <a:endParaRPr lang="en-US" sz="105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>
                          <a:effectLst/>
                          <a:latin typeface="+mj-lt"/>
                        </a:rPr>
                        <a:t>60000</a:t>
                      </a:r>
                      <a:endParaRPr lang="en-US" sz="105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6" marR="38466" marT="0" marB="0" anchor="ctr"/>
                </a:tc>
                <a:extLst>
                  <a:ext uri="{0D108BD9-81ED-4DB2-BD59-A6C34878D82A}">
                    <a16:rowId xmlns:a16="http://schemas.microsoft.com/office/drawing/2014/main" val="269344468"/>
                  </a:ext>
                </a:extLst>
              </a:tr>
              <a:tr h="2368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effectLst/>
                          <a:latin typeface="+mj-lt"/>
                        </a:rPr>
                        <a:t>Repetidora R1</a:t>
                      </a:r>
                      <a:endParaRPr lang="en-US" sz="105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200" dirty="0">
                          <a:latin typeface="+mj-lt"/>
                        </a:rPr>
                        <a:t>1,38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200" dirty="0">
                          <a:latin typeface="+mj-lt"/>
                        </a:rPr>
                        <a:t>1,56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200" dirty="0">
                          <a:solidFill>
                            <a:srgbClr val="FF0000"/>
                          </a:solidFill>
                          <a:latin typeface="+mj-lt"/>
                        </a:rPr>
                        <a:t>1,75</a:t>
                      </a:r>
                      <a:endParaRPr lang="en-US" sz="12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200">
                          <a:latin typeface="+mj-lt"/>
                        </a:rPr>
                        <a:t>1,96</a:t>
                      </a:r>
                      <a:endParaRPr lang="en-US" sz="120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200" dirty="0">
                          <a:latin typeface="+mj-lt"/>
                        </a:rPr>
                        <a:t>2,20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200" dirty="0">
                          <a:latin typeface="+mj-lt"/>
                        </a:rPr>
                        <a:t>2,48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9780743"/>
                  </a:ext>
                </a:extLst>
              </a:tr>
              <a:tr h="2368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effectLst/>
                          <a:latin typeface="+mj-lt"/>
                        </a:rPr>
                        <a:t>Repetidora R2</a:t>
                      </a:r>
                      <a:endParaRPr lang="en-US" sz="105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200" dirty="0">
                          <a:latin typeface="+mj-lt"/>
                        </a:rPr>
                        <a:t>3,87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200" dirty="0">
                          <a:latin typeface="+mj-lt"/>
                        </a:rPr>
                        <a:t>2,44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200" dirty="0">
                          <a:solidFill>
                            <a:srgbClr val="FF0000"/>
                          </a:solidFill>
                          <a:latin typeface="+mj-lt"/>
                        </a:rPr>
                        <a:t>2,23</a:t>
                      </a:r>
                      <a:endParaRPr lang="en-US" sz="12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200" dirty="0">
                          <a:latin typeface="+mj-lt"/>
                        </a:rPr>
                        <a:t>2,30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200">
                          <a:latin typeface="+mj-lt"/>
                        </a:rPr>
                        <a:t>2,51</a:t>
                      </a:r>
                      <a:endParaRPr lang="en-US" sz="120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200" dirty="0">
                          <a:latin typeface="+mj-lt"/>
                        </a:rPr>
                        <a:t>2,78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5074760"/>
                  </a:ext>
                </a:extLst>
              </a:tr>
              <a:tr h="2368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effectLst/>
                          <a:latin typeface="+mj-lt"/>
                        </a:rPr>
                        <a:t>Repetidora R3</a:t>
                      </a:r>
                      <a:endParaRPr lang="en-US" sz="105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200" dirty="0">
                          <a:latin typeface="+mj-lt"/>
                        </a:rPr>
                        <a:t>3,66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200" dirty="0">
                          <a:latin typeface="+mj-lt"/>
                        </a:rPr>
                        <a:t>2,30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200" dirty="0">
                          <a:solidFill>
                            <a:srgbClr val="FF0000"/>
                          </a:solidFill>
                          <a:latin typeface="+mj-lt"/>
                        </a:rPr>
                        <a:t>2,07</a:t>
                      </a:r>
                      <a:endParaRPr lang="en-US" sz="12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200" dirty="0">
                          <a:latin typeface="+mj-lt"/>
                        </a:rPr>
                        <a:t>2,12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200" dirty="0">
                          <a:latin typeface="+mj-lt"/>
                        </a:rPr>
                        <a:t>2,28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200" dirty="0">
                          <a:latin typeface="+mj-lt"/>
                        </a:rPr>
                        <a:t>2,51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059223"/>
                  </a:ext>
                </a:extLst>
              </a:tr>
              <a:tr h="2368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050" dirty="0">
                          <a:effectLst/>
                          <a:latin typeface="+mj-lt"/>
                        </a:rPr>
                        <a:t>Repetidora R4</a:t>
                      </a:r>
                      <a:endParaRPr lang="en-US" sz="105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6" marR="38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200" dirty="0">
                          <a:latin typeface="+mj-lt"/>
                        </a:rPr>
                        <a:t>3,95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200" dirty="0">
                          <a:latin typeface="+mj-lt"/>
                        </a:rPr>
                        <a:t>2,51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200" dirty="0">
                          <a:solidFill>
                            <a:srgbClr val="FF0000"/>
                          </a:solidFill>
                          <a:latin typeface="+mj-lt"/>
                        </a:rPr>
                        <a:t>2,29</a:t>
                      </a:r>
                      <a:endParaRPr lang="en-US" sz="12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200" dirty="0">
                          <a:latin typeface="+mj-lt"/>
                        </a:rPr>
                        <a:t>2,35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200" dirty="0">
                          <a:latin typeface="+mj-lt"/>
                        </a:rPr>
                        <a:t>2,53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pt-BR" sz="1200" dirty="0">
                          <a:latin typeface="+mj-lt"/>
                        </a:rPr>
                        <a:t>2,78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9123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906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856984" cy="1143000"/>
          </a:xfrm>
        </p:spPr>
        <p:txBody>
          <a:bodyPr>
            <a:noAutofit/>
          </a:bodyPr>
          <a:lstStyle/>
          <a:p>
            <a:pPr algn="ctr"/>
            <a:r>
              <a:rPr lang="pt-BR" sz="4400" dirty="0"/>
              <a:t>Posicionamento por Triangulação</a:t>
            </a:r>
          </a:p>
        </p:txBody>
      </p:sp>
      <p:pic>
        <p:nvPicPr>
          <p:cNvPr id="4" name="Imagem 3" descr="gps-spheres.jpg"/>
          <p:cNvPicPr>
            <a:picLocks noChangeAspect="1"/>
          </p:cNvPicPr>
          <p:nvPr/>
        </p:nvPicPr>
        <p:blipFill>
          <a:blip r:embed="rId2" cstate="print"/>
          <a:srcRect l="10626" r="5901" b="9514"/>
          <a:stretch>
            <a:fillRect/>
          </a:stretch>
        </p:blipFill>
        <p:spPr>
          <a:xfrm>
            <a:off x="971600" y="1700808"/>
            <a:ext cx="7632848" cy="482813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15616" y="6453336"/>
            <a:ext cx="1492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+mj-lt"/>
              </a:rPr>
              <a:t>Fonte: </a:t>
            </a:r>
            <a:r>
              <a:rPr lang="pt-BR" sz="1200" dirty="0" err="1">
                <a:latin typeface="+mj-lt"/>
              </a:rPr>
              <a:t>Bogovic</a:t>
            </a:r>
            <a:r>
              <a:rPr lang="pt-BR" sz="1200" dirty="0">
                <a:latin typeface="+mj-lt"/>
              </a:rPr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42155622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68728"/>
          </a:xfrm>
        </p:spPr>
        <p:txBody>
          <a:bodyPr>
            <a:normAutofit/>
          </a:bodyPr>
          <a:lstStyle/>
          <a:p>
            <a:pPr algn="ctr"/>
            <a:r>
              <a:rPr lang="pt-BR" dirty="0" err="1"/>
              <a:t>Geolocal</a:t>
            </a:r>
            <a:r>
              <a:rPr lang="pt-BR" dirty="0"/>
              <a:t> - Fases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35760"/>
          </a:xfrm>
        </p:spPr>
        <p:txBody>
          <a:bodyPr/>
          <a:lstStyle/>
          <a:p>
            <a:r>
              <a:rPr lang="pt-BR" dirty="0">
                <a:latin typeface="+mj-lt"/>
              </a:rPr>
              <a:t>FASE 1 </a:t>
            </a:r>
            <a:r>
              <a:rPr lang="pt-BR" dirty="0"/>
              <a:t>–</a:t>
            </a:r>
            <a:r>
              <a:rPr lang="pt-BR" dirty="0">
                <a:latin typeface="+mj-lt"/>
              </a:rPr>
              <a:t> PESQUISA APLICADA</a:t>
            </a:r>
          </a:p>
          <a:p>
            <a:r>
              <a:rPr lang="pt-BR" dirty="0">
                <a:latin typeface="+mj-lt"/>
              </a:rPr>
              <a:t>FASE 2 </a:t>
            </a:r>
            <a:r>
              <a:rPr lang="pt-BR" dirty="0"/>
              <a:t>–</a:t>
            </a:r>
            <a:r>
              <a:rPr lang="pt-BR" dirty="0">
                <a:latin typeface="+mj-lt"/>
              </a:rPr>
              <a:t> EXPERIMENTOS EM CAMPO</a:t>
            </a:r>
          </a:p>
          <a:p>
            <a:r>
              <a:rPr lang="pt-BR" dirty="0">
                <a:latin typeface="+mj-lt"/>
              </a:rPr>
              <a:t>FASE 3 </a:t>
            </a:r>
            <a:r>
              <a:rPr lang="pt-BR" dirty="0"/>
              <a:t>–</a:t>
            </a:r>
            <a:r>
              <a:rPr lang="pt-BR" dirty="0">
                <a:latin typeface="+mj-lt"/>
              </a:rPr>
              <a:t> NAVEGAÇÃO DA PLATAFORMA DA REPETIDORA</a:t>
            </a:r>
          </a:p>
          <a:p>
            <a:r>
              <a:rPr lang="pt-BR" dirty="0">
                <a:latin typeface="+mj-lt"/>
              </a:rPr>
              <a:t>FASE 4 </a:t>
            </a:r>
            <a:r>
              <a:rPr lang="pt-BR" dirty="0"/>
              <a:t>–</a:t>
            </a:r>
            <a:r>
              <a:rPr lang="pt-BR" dirty="0">
                <a:latin typeface="+mj-lt"/>
              </a:rPr>
              <a:t> GEOLOCALIZAÇÃO DE ALVOS EM SOLO</a:t>
            </a:r>
          </a:p>
        </p:txBody>
      </p:sp>
    </p:spTree>
    <p:extLst>
      <p:ext uri="{BB962C8B-B14F-4D97-AF65-F5344CB8AC3E}">
        <p14:creationId xmlns:p14="http://schemas.microsoft.com/office/powerpoint/2010/main" val="29725357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0816"/>
          </a:xfrm>
        </p:spPr>
        <p:txBody>
          <a:bodyPr>
            <a:normAutofit/>
          </a:bodyPr>
          <a:lstStyle/>
          <a:p>
            <a:pPr algn="ctr"/>
            <a:r>
              <a:rPr lang="pt-BR" dirty="0" err="1"/>
              <a:t>Geolocal</a:t>
            </a:r>
            <a:r>
              <a:rPr lang="pt-BR" dirty="0"/>
              <a:t> - Fase 1</a:t>
            </a:r>
            <a:br>
              <a:rPr lang="pt-BR" dirty="0"/>
            </a:br>
            <a:r>
              <a:rPr lang="pt-BR" sz="3500" dirty="0"/>
              <a:t>(Projeto </a:t>
            </a:r>
            <a:r>
              <a:rPr lang="pt-BR" sz="3500" dirty="0" err="1"/>
              <a:t>MackPesquisa</a:t>
            </a:r>
            <a:r>
              <a:rPr lang="pt-BR" sz="3500" dirty="0"/>
              <a:t>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25564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+mj-lt"/>
              </a:rPr>
              <a:t>Estudo da Topologia do Sistema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+mj-lt"/>
              </a:rPr>
              <a:t>Planejamento dos testes de campo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+mj-lt"/>
              </a:rPr>
              <a:t>Definição das frequências utilizadas pelo sistema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+mj-lt"/>
              </a:rPr>
              <a:t>Desenvolvimento dos algoritmos de processamento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+mj-lt"/>
              </a:rPr>
              <a:t>Estudo das referências de tempo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+mj-lt"/>
              </a:rPr>
              <a:t>Desenvolvimento dos protótipos das estações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90713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Estudo da Topologia do Sistema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>
            <a:normAutofit fontScale="92500" lnSpcReduction="10000"/>
          </a:bodyPr>
          <a:lstStyle/>
          <a:p>
            <a:r>
              <a:rPr lang="pt-BR" dirty="0">
                <a:latin typeface="+mj-lt"/>
              </a:rPr>
              <a:t>Definição de características e funções dos Componentes do sistema: Base, Repetidora, Central de Controle Operacional e Alvo</a:t>
            </a:r>
          </a:p>
          <a:p>
            <a:r>
              <a:rPr lang="pt-BR" dirty="0">
                <a:latin typeface="+mj-lt"/>
              </a:rPr>
              <a:t>Definir a quantidade de bases e distância entre bases para cobrir a área desejada</a:t>
            </a:r>
          </a:p>
          <a:p>
            <a:r>
              <a:rPr lang="pt-BR" dirty="0">
                <a:latin typeface="+mj-lt"/>
              </a:rPr>
              <a:t>PDOP</a:t>
            </a:r>
          </a:p>
          <a:p>
            <a:r>
              <a:rPr lang="pt-BR" dirty="0">
                <a:latin typeface="+mj-lt"/>
              </a:rPr>
              <a:t>Ângulo de elevação</a:t>
            </a:r>
          </a:p>
          <a:p>
            <a:r>
              <a:rPr lang="pt-BR" dirty="0">
                <a:latin typeface="+mj-lt"/>
              </a:rPr>
              <a:t>Alinhamento de bases</a:t>
            </a:r>
          </a:p>
          <a:p>
            <a:r>
              <a:rPr lang="pt-BR" dirty="0">
                <a:latin typeface="+mj-lt"/>
              </a:rPr>
              <a:t>Redundância de bases e repetidoras para melhor acurácia</a:t>
            </a:r>
          </a:p>
          <a:p>
            <a:r>
              <a:rPr lang="pt-BR" dirty="0">
                <a:latin typeface="+mj-lt"/>
              </a:rPr>
              <a:t>Estudo de diferentes configurações do sistema dependendo da aplicação (melhor plataforma para a repetidora, altitude, quantidade de bases/repetidoras, custo, etc.)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82774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Planejamento dos testes de campo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/>
          <a:lstStyle/>
          <a:p>
            <a:r>
              <a:rPr lang="pt-BR" dirty="0">
                <a:latin typeface="+mj-lt"/>
              </a:rPr>
              <a:t>Estudo de uso do espaço aéreo (normas) e das possíveis altitudes/plataformas para a repetidora</a:t>
            </a:r>
          </a:p>
          <a:p>
            <a:r>
              <a:rPr lang="pt-BR" dirty="0">
                <a:latin typeface="+mj-lt"/>
              </a:rPr>
              <a:t>Campus Mackenzie Alphaville 750.000 m</a:t>
            </a:r>
            <a:r>
              <a:rPr lang="pt-BR" baseline="30000" dirty="0">
                <a:latin typeface="+mj-lt"/>
              </a:rPr>
              <a:t>2</a:t>
            </a:r>
          </a:p>
          <a:p>
            <a:r>
              <a:rPr lang="pt-BR" dirty="0">
                <a:latin typeface="+mj-lt"/>
              </a:rPr>
              <a:t>Colônia de férias de Campos do Jordão 1,5 milhão m</a:t>
            </a:r>
            <a:r>
              <a:rPr lang="pt-BR" baseline="30000" dirty="0">
                <a:latin typeface="+mj-lt"/>
              </a:rPr>
              <a:t>2</a:t>
            </a:r>
          </a:p>
          <a:p>
            <a:r>
              <a:rPr lang="pt-BR" dirty="0">
                <a:latin typeface="+mj-lt"/>
              </a:rPr>
              <a:t>Radio Observatório em Atibaia</a:t>
            </a:r>
          </a:p>
          <a:p>
            <a:r>
              <a:rPr lang="pt-BR" dirty="0">
                <a:latin typeface="+mj-lt"/>
              </a:rPr>
              <a:t>Sítio </a:t>
            </a:r>
            <a:r>
              <a:rPr lang="pt-BR" dirty="0" err="1">
                <a:latin typeface="+mj-lt"/>
              </a:rPr>
              <a:t>Cabuçu</a:t>
            </a:r>
            <a:r>
              <a:rPr lang="pt-BR" dirty="0">
                <a:latin typeface="+mj-lt"/>
              </a:rPr>
              <a:t> 26.000 m</a:t>
            </a:r>
            <a:r>
              <a:rPr lang="pt-BR" baseline="30000" dirty="0">
                <a:latin typeface="+mj-lt"/>
              </a:rPr>
              <a:t>2</a:t>
            </a:r>
          </a:p>
          <a:p>
            <a:r>
              <a:rPr lang="pt-BR" dirty="0">
                <a:latin typeface="+mj-lt"/>
              </a:rPr>
              <a:t>Um dos testes pode usar drone a 120m de altura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20163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Definição das frequências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/>
          <a:lstStyle/>
          <a:p>
            <a:r>
              <a:rPr lang="pt-BR" dirty="0">
                <a:latin typeface="+mj-lt"/>
              </a:rPr>
              <a:t>Estudo da(s) frequência(s) a serem utilizadas e verificação das frequências disponíveis</a:t>
            </a:r>
          </a:p>
          <a:p>
            <a:r>
              <a:rPr lang="pt-BR" dirty="0">
                <a:latin typeface="+mj-lt"/>
              </a:rPr>
              <a:t>Estudo de modelos de propagação e sua implementação no sistema</a:t>
            </a:r>
          </a:p>
          <a:p>
            <a:r>
              <a:rPr lang="pt-BR" dirty="0">
                <a:latin typeface="+mj-lt"/>
              </a:rPr>
              <a:t>Identificar a influência das diferentes camadas da atmosfera na propagação de sinais em diferentes frequências, usando o simulador eletromagnético CST Design Studio</a:t>
            </a:r>
          </a:p>
          <a:p>
            <a:r>
              <a:rPr lang="pt-BR" dirty="0">
                <a:latin typeface="+mj-lt"/>
              </a:rPr>
              <a:t>Solicitação de uso de frequência para a ANATEL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47619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Desenvolvimento dos algoritmos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/>
          <a:lstStyle/>
          <a:p>
            <a:r>
              <a:rPr lang="pt-BR" dirty="0">
                <a:latin typeface="+mj-lt"/>
              </a:rPr>
              <a:t>PDOP</a:t>
            </a:r>
          </a:p>
          <a:p>
            <a:r>
              <a:rPr lang="pt-BR" dirty="0">
                <a:latin typeface="+mj-lt"/>
              </a:rPr>
              <a:t>Localização de repetidoras</a:t>
            </a:r>
          </a:p>
          <a:p>
            <a:r>
              <a:rPr lang="pt-BR" dirty="0">
                <a:latin typeface="+mj-lt"/>
              </a:rPr>
              <a:t>Localização de Alvos</a:t>
            </a:r>
          </a:p>
          <a:p>
            <a:r>
              <a:rPr lang="pt-BR" dirty="0">
                <a:latin typeface="+mj-lt"/>
              </a:rPr>
              <a:t>Sincronismo de relógios</a:t>
            </a:r>
          </a:p>
          <a:p>
            <a:r>
              <a:rPr lang="pt-BR" dirty="0">
                <a:latin typeface="+mj-lt"/>
              </a:rPr>
              <a:t>Integração entre as funcionalidades</a:t>
            </a:r>
          </a:p>
          <a:p>
            <a:r>
              <a:rPr lang="pt-BR" dirty="0">
                <a:latin typeface="+mj-lt"/>
              </a:rPr>
              <a:t>Interface gráfica operacional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30637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Estudo das referências de tempo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/>
          <a:lstStyle/>
          <a:p>
            <a:r>
              <a:rPr lang="pt-BR" dirty="0">
                <a:latin typeface="+mj-lt"/>
              </a:rPr>
              <a:t>Desafio: atingir precisão de 10</a:t>
            </a:r>
            <a:r>
              <a:rPr lang="pt-BR" baseline="30000" dirty="0">
                <a:latin typeface="+mj-lt"/>
              </a:rPr>
              <a:t>-9</a:t>
            </a:r>
            <a:r>
              <a:rPr lang="pt-BR" dirty="0">
                <a:latin typeface="+mj-lt"/>
              </a:rPr>
              <a:t> a 10</a:t>
            </a:r>
            <a:r>
              <a:rPr lang="pt-BR" baseline="30000" dirty="0">
                <a:latin typeface="+mj-lt"/>
              </a:rPr>
              <a:t>-12</a:t>
            </a:r>
            <a:r>
              <a:rPr lang="pt-BR" dirty="0">
                <a:latin typeface="+mj-lt"/>
              </a:rPr>
              <a:t> segundos</a:t>
            </a:r>
          </a:p>
          <a:p>
            <a:pPr lvl="1"/>
            <a:r>
              <a:rPr lang="pt-BR" dirty="0">
                <a:latin typeface="+mj-lt"/>
              </a:rPr>
              <a:t>Relógio atômico (Césio ou Rubídio)</a:t>
            </a:r>
          </a:p>
          <a:p>
            <a:pPr lvl="1"/>
            <a:r>
              <a:rPr lang="pt-BR" dirty="0">
                <a:latin typeface="+mj-lt"/>
              </a:rPr>
              <a:t>Cristal controlado (OCXO ou TCXO)</a:t>
            </a:r>
          </a:p>
          <a:p>
            <a:pPr lvl="1"/>
            <a:r>
              <a:rPr lang="pt-BR" dirty="0">
                <a:latin typeface="+mj-lt"/>
              </a:rPr>
              <a:t>Cristal não controlado</a:t>
            </a:r>
          </a:p>
          <a:p>
            <a:pPr lvl="1"/>
            <a:r>
              <a:rPr lang="pt-BR" dirty="0">
                <a:latin typeface="+mj-lt"/>
              </a:rPr>
              <a:t>GPSDO (GPS-</a:t>
            </a:r>
            <a:r>
              <a:rPr lang="pt-BR" dirty="0" err="1">
                <a:latin typeface="+mj-lt"/>
              </a:rPr>
              <a:t>disciplined</a:t>
            </a:r>
            <a:r>
              <a:rPr lang="pt-BR" dirty="0">
                <a:latin typeface="+mj-lt"/>
              </a:rPr>
              <a:t> </a:t>
            </a:r>
            <a:r>
              <a:rPr lang="pt-BR" dirty="0" err="1">
                <a:latin typeface="+mj-lt"/>
              </a:rPr>
              <a:t>oscillator</a:t>
            </a:r>
            <a:r>
              <a:rPr lang="pt-BR" dirty="0">
                <a:latin typeface="+mj-lt"/>
              </a:rPr>
              <a:t>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98539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Desenvolvimento dos protótipos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>
            <a:normAutofit/>
          </a:bodyPr>
          <a:lstStyle/>
          <a:p>
            <a:r>
              <a:rPr lang="pt-BR" dirty="0">
                <a:latin typeface="+mj-lt"/>
              </a:rPr>
              <a:t>Utilização de SDR (Software-</a:t>
            </a:r>
            <a:r>
              <a:rPr lang="pt-BR" dirty="0" err="1">
                <a:latin typeface="+mj-lt"/>
              </a:rPr>
              <a:t>Designed</a:t>
            </a:r>
            <a:r>
              <a:rPr lang="pt-BR" dirty="0">
                <a:latin typeface="+mj-lt"/>
              </a:rPr>
              <a:t> Radio) </a:t>
            </a:r>
          </a:p>
          <a:p>
            <a:r>
              <a:rPr lang="pt-BR" dirty="0">
                <a:latin typeface="+mj-lt"/>
              </a:rPr>
              <a:t>Estudo dos sinais dos GNSS</a:t>
            </a:r>
          </a:p>
          <a:p>
            <a:r>
              <a:rPr lang="pt-BR" dirty="0">
                <a:latin typeface="+mj-lt"/>
              </a:rPr>
              <a:t>Definição de códigos e protocolos GEOLOCAL a partir do GNSS</a:t>
            </a:r>
          </a:p>
          <a:p>
            <a:r>
              <a:rPr lang="pt-BR" dirty="0">
                <a:latin typeface="+mj-lt"/>
              </a:rPr>
              <a:t>Desenvolvimento de algoritmos dos rádios (C++/Python) para transmissores e receptores</a:t>
            </a:r>
          </a:p>
          <a:p>
            <a:r>
              <a:rPr lang="pt-BR" dirty="0">
                <a:latin typeface="+mj-lt"/>
              </a:rPr>
              <a:t>Simulações e testes em laboratório</a:t>
            </a:r>
          </a:p>
          <a:p>
            <a:r>
              <a:rPr lang="pt-BR" dirty="0">
                <a:latin typeface="+mj-lt"/>
              </a:rPr>
              <a:t>Definição das antenas a serem utilizadas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1226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Equipe </a:t>
            </a:r>
            <a:r>
              <a:rPr lang="pt-BR" dirty="0" err="1"/>
              <a:t>Geolocal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18457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BR" dirty="0">
                <a:latin typeface="+mj-lt"/>
              </a:rPr>
              <a:t>Idealizador:</a:t>
            </a:r>
          </a:p>
          <a:p>
            <a:r>
              <a:rPr lang="pt-BR" dirty="0">
                <a:latin typeface="+mj-lt"/>
              </a:rPr>
              <a:t>Prof. Dr. Pierre </a:t>
            </a:r>
            <a:r>
              <a:rPr lang="pt-BR" dirty="0" err="1">
                <a:latin typeface="+mj-lt"/>
              </a:rPr>
              <a:t>Kaufmann</a:t>
            </a:r>
            <a:endParaRPr lang="pt-BR" dirty="0">
              <a:latin typeface="+mj-lt"/>
            </a:endParaRPr>
          </a:p>
          <a:p>
            <a:pPr marL="0" indent="0">
              <a:buNone/>
            </a:pPr>
            <a:endParaRPr lang="pt-BR" dirty="0">
              <a:latin typeface="+mj-lt"/>
            </a:endParaRPr>
          </a:p>
          <a:p>
            <a:pPr marL="0" indent="0">
              <a:buNone/>
            </a:pPr>
            <a:r>
              <a:rPr lang="pt-BR" dirty="0">
                <a:latin typeface="+mj-lt"/>
              </a:rPr>
              <a:t>Participantes:</a:t>
            </a:r>
          </a:p>
          <a:p>
            <a:pPr marL="0" indent="0">
              <a:buNone/>
            </a:pPr>
            <a:endParaRPr lang="pt-BR" dirty="0">
              <a:latin typeface="+mj-lt"/>
            </a:endParaRPr>
          </a:p>
          <a:p>
            <a:r>
              <a:rPr lang="pt-BR" dirty="0">
                <a:latin typeface="+mj-lt"/>
              </a:rPr>
              <a:t>CRAAM – Centro de Rádio Astronomia e Astrofísica Mackenzie</a:t>
            </a:r>
          </a:p>
          <a:p>
            <a:endParaRPr lang="pt-BR" dirty="0">
              <a:latin typeface="+mj-lt"/>
            </a:endParaRPr>
          </a:p>
          <a:p>
            <a:r>
              <a:rPr lang="pt-BR" dirty="0">
                <a:latin typeface="+mj-lt"/>
              </a:rPr>
              <a:t>PPGCAGE – Programa de Pós-Graduação em Ciências e Aplicações </a:t>
            </a:r>
            <a:r>
              <a:rPr lang="pt-BR" dirty="0" err="1">
                <a:latin typeface="+mj-lt"/>
              </a:rPr>
              <a:t>Geoespaciais</a:t>
            </a:r>
            <a:r>
              <a:rPr lang="pt-BR" dirty="0">
                <a:latin typeface="+mj-lt"/>
              </a:rPr>
              <a:t> (Mackenzie)</a:t>
            </a:r>
          </a:p>
          <a:p>
            <a:endParaRPr lang="pt-BR" dirty="0">
              <a:latin typeface="+mj-lt"/>
            </a:endParaRPr>
          </a:p>
          <a:p>
            <a:r>
              <a:rPr lang="pt-BR" dirty="0">
                <a:latin typeface="+mj-lt"/>
              </a:rPr>
              <a:t>LABGEO – Laboratório de Geotecnologias (Mackenzie)</a:t>
            </a:r>
          </a:p>
          <a:p>
            <a:endParaRPr lang="pt-BR" dirty="0">
              <a:latin typeface="+mj-lt"/>
            </a:endParaRPr>
          </a:p>
          <a:p>
            <a:r>
              <a:rPr lang="pt-BR" dirty="0">
                <a:latin typeface="+mj-lt"/>
              </a:rPr>
              <a:t>TV DIGITAL (Mackenzie)</a:t>
            </a:r>
          </a:p>
          <a:p>
            <a:endParaRPr lang="pt-BR" dirty="0">
              <a:latin typeface="+mj-lt"/>
            </a:endParaRPr>
          </a:p>
          <a:p>
            <a:r>
              <a:rPr lang="pt-BR" dirty="0">
                <a:latin typeface="+mj-lt"/>
              </a:rPr>
              <a:t>ICT/UNIFESP – Instituto de Ciência e Tecnologia da Universidade Federal de São Paulo</a:t>
            </a:r>
          </a:p>
          <a:p>
            <a:endParaRPr lang="pt-BR" dirty="0">
              <a:latin typeface="+mj-lt"/>
            </a:endParaRPr>
          </a:p>
          <a:p>
            <a:r>
              <a:rPr lang="pt-BR" dirty="0">
                <a:latin typeface="+mj-lt"/>
              </a:rPr>
              <a:t>MCT/INPE – Ministério da Ciência e Tecnologia / Instituto Nacional de Pesquisa Espaciais</a:t>
            </a:r>
          </a:p>
          <a:p>
            <a:endParaRPr lang="pt-BR" dirty="0">
              <a:latin typeface="+mj-lt"/>
            </a:endParaRPr>
          </a:p>
          <a:p>
            <a:r>
              <a:rPr lang="pt-BR" dirty="0">
                <a:latin typeface="+mj-lt"/>
              </a:rPr>
              <a:t>EMBRACE/INPE – Estudo e Monitoramento Brasileiro do Clima Espacial / Instituto Nacional de Pesquisa Espaciais</a:t>
            </a:r>
          </a:p>
          <a:p>
            <a:endParaRPr lang="pt-BR" dirty="0">
              <a:latin typeface="+mj-lt"/>
            </a:endParaRPr>
          </a:p>
          <a:p>
            <a:r>
              <a:rPr lang="pt-BR" dirty="0">
                <a:latin typeface="+mj-lt"/>
              </a:rPr>
              <a:t>UFABC – Universidade Federal do ABC</a:t>
            </a:r>
          </a:p>
          <a:p>
            <a:endParaRPr lang="pt-BR" dirty="0">
              <a:latin typeface="+mj-lt"/>
            </a:endParaRPr>
          </a:p>
          <a:p>
            <a:r>
              <a:rPr lang="pt-BR" dirty="0">
                <a:latin typeface="+mj-lt"/>
              </a:rPr>
              <a:t>IAG-USP – Instituto de Astronomia, Geofísica e Ciências Atmosféricas da Universidade de São Paulo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1153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80520"/>
          </a:xfrm>
        </p:spPr>
        <p:txBody>
          <a:bodyPr>
            <a:normAutofit/>
          </a:bodyPr>
          <a:lstStyle/>
          <a:p>
            <a:pPr lvl="0"/>
            <a:r>
              <a:rPr lang="pt-BR" sz="1800" dirty="0" err="1">
                <a:latin typeface="+mj-lt"/>
              </a:rPr>
              <a:t>Bogovic</a:t>
            </a:r>
            <a:r>
              <a:rPr lang="pt-BR" sz="1800" dirty="0">
                <a:latin typeface="+mj-lt"/>
              </a:rPr>
              <a:t>, A. </a:t>
            </a:r>
            <a:r>
              <a:rPr lang="en-US" sz="1800" b="1" dirty="0">
                <a:latin typeface="+mj-lt"/>
              </a:rPr>
              <a:t>Use of Global Positioning System as Time Reference in Astrophysics Experiments and its Accuracy</a:t>
            </a:r>
            <a:r>
              <a:rPr lang="en-US" sz="1800" dirty="0">
                <a:latin typeface="+mj-lt"/>
              </a:rPr>
              <a:t>. Diploma Thesis. University of Nova </a:t>
            </a:r>
            <a:r>
              <a:rPr lang="en-US" sz="1800" dirty="0" err="1">
                <a:latin typeface="+mj-lt"/>
              </a:rPr>
              <a:t>Gorica</a:t>
            </a:r>
            <a:r>
              <a:rPr lang="en-US" sz="1800" dirty="0">
                <a:latin typeface="+mj-lt"/>
              </a:rPr>
              <a:t>, School of Applied Sciences. 2013.</a:t>
            </a:r>
          </a:p>
          <a:p>
            <a:r>
              <a:rPr lang="en-US" sz="1800" dirty="0">
                <a:latin typeface="+mj-lt"/>
              </a:rPr>
              <a:t>DANA, P. H. </a:t>
            </a:r>
            <a:r>
              <a:rPr lang="en-US" sz="1800" b="1" dirty="0">
                <a:latin typeface="+mj-lt"/>
              </a:rPr>
              <a:t>The GPS Overview</a:t>
            </a:r>
            <a:r>
              <a:rPr lang="en-US" sz="1800" dirty="0">
                <a:latin typeface="+mj-lt"/>
              </a:rPr>
              <a:t>. </a:t>
            </a:r>
            <a:r>
              <a:rPr lang="pt-BR" sz="1800" dirty="0">
                <a:latin typeface="+mj-lt"/>
              </a:rPr>
              <a:t>2008. Disponível em: http://www.pdana.com/PHDWWW.htm. Acesso em: 21 set. 2012.</a:t>
            </a:r>
          </a:p>
          <a:p>
            <a:pPr lvl="0"/>
            <a:r>
              <a:rPr lang="en-US" sz="1800" dirty="0">
                <a:latin typeface="+mj-lt"/>
              </a:rPr>
              <a:t>Wikipedia. </a:t>
            </a:r>
            <a:r>
              <a:rPr lang="en-US" sz="1800" b="1" dirty="0">
                <a:latin typeface="+mj-lt"/>
              </a:rPr>
              <a:t>Radar: Distance Measurement</a:t>
            </a:r>
            <a:r>
              <a:rPr lang="en-US" sz="1800" dirty="0">
                <a:latin typeface="+mj-lt"/>
              </a:rPr>
              <a:t>. </a:t>
            </a:r>
            <a:r>
              <a:rPr lang="en-US" sz="1800" dirty="0" err="1">
                <a:latin typeface="+mj-lt"/>
              </a:rPr>
              <a:t>Disponível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em</a:t>
            </a:r>
            <a:r>
              <a:rPr lang="en-US" sz="1800" dirty="0">
                <a:latin typeface="+mj-lt"/>
              </a:rPr>
              <a:t>: http://en.wikipedia.org/wiki/File:Sonar_Principle_EN.svg. </a:t>
            </a:r>
            <a:r>
              <a:rPr lang="en-US" sz="1800" dirty="0" err="1">
                <a:latin typeface="+mj-lt"/>
              </a:rPr>
              <a:t>Acesso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em</a:t>
            </a:r>
            <a:r>
              <a:rPr lang="en-US" sz="1800" dirty="0">
                <a:latin typeface="+mj-lt"/>
              </a:rPr>
              <a:t>: 10 </a:t>
            </a:r>
            <a:r>
              <a:rPr lang="en-US" sz="1800" dirty="0" err="1">
                <a:latin typeface="+mj-lt"/>
              </a:rPr>
              <a:t>jan</a:t>
            </a:r>
            <a:r>
              <a:rPr lang="en-US" sz="1800" dirty="0">
                <a:latin typeface="+mj-lt"/>
              </a:rPr>
              <a:t>. 2014.</a:t>
            </a:r>
          </a:p>
          <a:p>
            <a:r>
              <a:rPr lang="pt-BR" sz="1800" dirty="0" err="1">
                <a:latin typeface="+mj-lt"/>
              </a:rPr>
              <a:t>Honma</a:t>
            </a:r>
            <a:r>
              <a:rPr lang="pt-BR" sz="1800" dirty="0">
                <a:latin typeface="+mj-lt"/>
              </a:rPr>
              <a:t>, M., </a:t>
            </a:r>
            <a:r>
              <a:rPr lang="pt-BR" sz="1800" dirty="0" err="1">
                <a:latin typeface="+mj-lt"/>
              </a:rPr>
              <a:t>Tamura</a:t>
            </a:r>
            <a:r>
              <a:rPr lang="pt-BR" sz="1800" dirty="0">
                <a:latin typeface="+mj-lt"/>
              </a:rPr>
              <a:t>, Y. </a:t>
            </a:r>
            <a:r>
              <a:rPr lang="pt-BR" sz="1800" dirty="0" err="1">
                <a:latin typeface="+mj-lt"/>
              </a:rPr>
              <a:t>and</a:t>
            </a:r>
            <a:r>
              <a:rPr lang="pt-BR" sz="1800" dirty="0">
                <a:latin typeface="+mj-lt"/>
              </a:rPr>
              <a:t> </a:t>
            </a:r>
            <a:r>
              <a:rPr lang="pt-BR" sz="1800" dirty="0" err="1">
                <a:latin typeface="+mj-lt"/>
              </a:rPr>
              <a:t>Reid</a:t>
            </a:r>
            <a:r>
              <a:rPr lang="pt-BR" sz="1800" dirty="0">
                <a:latin typeface="+mj-lt"/>
              </a:rPr>
              <a:t>, M.J., 2008, “</a:t>
            </a:r>
            <a:r>
              <a:rPr lang="pt-BR" sz="1800" b="1" dirty="0" err="1">
                <a:latin typeface="+mj-lt"/>
              </a:rPr>
              <a:t>Tropospheric</a:t>
            </a:r>
            <a:r>
              <a:rPr lang="pt-BR" sz="1800" b="1" dirty="0">
                <a:latin typeface="+mj-lt"/>
              </a:rPr>
              <a:t> </a:t>
            </a:r>
            <a:r>
              <a:rPr lang="pt-BR" sz="1800" b="1" dirty="0" err="1">
                <a:latin typeface="+mj-lt"/>
              </a:rPr>
              <a:t>delay</a:t>
            </a:r>
            <a:r>
              <a:rPr lang="pt-BR" sz="1800" b="1" dirty="0">
                <a:latin typeface="+mj-lt"/>
              </a:rPr>
              <a:t> </a:t>
            </a:r>
            <a:r>
              <a:rPr lang="pt-BR" sz="1800" b="1" dirty="0" err="1">
                <a:latin typeface="+mj-lt"/>
              </a:rPr>
              <a:t>calibrations</a:t>
            </a:r>
            <a:r>
              <a:rPr lang="pt-BR" sz="1800" b="1" dirty="0">
                <a:latin typeface="+mj-lt"/>
              </a:rPr>
              <a:t> for VERA</a:t>
            </a:r>
            <a:r>
              <a:rPr lang="pt-BR" sz="1800" dirty="0">
                <a:latin typeface="+mj-lt"/>
              </a:rPr>
              <a:t>”, </a:t>
            </a:r>
            <a:r>
              <a:rPr lang="pt-BR" sz="1800" dirty="0" err="1">
                <a:latin typeface="+mj-lt"/>
              </a:rPr>
              <a:t>Publ.Astron.Soc.Japan</a:t>
            </a:r>
            <a:r>
              <a:rPr lang="pt-BR" sz="1800" dirty="0">
                <a:latin typeface="+mj-lt"/>
              </a:rPr>
              <a:t>, v.60, pp. 951-960.</a:t>
            </a:r>
          </a:p>
          <a:p>
            <a:pPr lvl="0"/>
            <a:endParaRPr lang="pt-BR" sz="1800" dirty="0">
              <a:latin typeface="+mj-lt"/>
            </a:endParaRPr>
          </a:p>
          <a:p>
            <a:pPr lvl="0"/>
            <a:endParaRPr lang="pt-BR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9320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2008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GNSS</a:t>
            </a:r>
            <a:br>
              <a:rPr lang="pt-BR" dirty="0"/>
            </a:br>
            <a:r>
              <a:rPr lang="pt-BR" sz="3600" dirty="0"/>
              <a:t>(</a:t>
            </a:r>
            <a:r>
              <a:rPr lang="pt-BR" sz="3600" i="1" dirty="0"/>
              <a:t>Global </a:t>
            </a:r>
            <a:r>
              <a:rPr lang="pt-BR" sz="3600" i="1" dirty="0" err="1"/>
              <a:t>Navigation</a:t>
            </a:r>
            <a:r>
              <a:rPr lang="pt-BR" sz="3600" i="1" dirty="0"/>
              <a:t> </a:t>
            </a:r>
            <a:r>
              <a:rPr lang="pt-BR" sz="3600" i="1" dirty="0" err="1"/>
              <a:t>Satellite</a:t>
            </a:r>
            <a:r>
              <a:rPr lang="pt-BR" sz="3600" i="1" dirty="0"/>
              <a:t> Systems</a:t>
            </a:r>
            <a:r>
              <a:rPr lang="pt-BR" sz="3600" dirty="0"/>
              <a:t>)</a:t>
            </a:r>
            <a:endParaRPr lang="pt-BR" sz="36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8" y="2087716"/>
            <a:ext cx="5474568" cy="475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644008" y="6581001"/>
            <a:ext cx="1327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+mj-lt"/>
              </a:rPr>
              <a:t>Fonte: Dana, 2008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220072" y="3140967"/>
            <a:ext cx="3816424" cy="3044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>
                <a:latin typeface="+mj-lt"/>
              </a:rPr>
              <a:t>PRINCIPAIS:</a:t>
            </a:r>
          </a:p>
          <a:p>
            <a:r>
              <a:rPr lang="pt-BR" sz="2000" dirty="0">
                <a:latin typeface="+mj-lt"/>
              </a:rPr>
              <a:t>GPS (USA)</a:t>
            </a:r>
          </a:p>
          <a:p>
            <a:r>
              <a:rPr lang="pt-BR" sz="2000" dirty="0">
                <a:latin typeface="+mj-lt"/>
              </a:rPr>
              <a:t>GLONASS (Rússia)</a:t>
            </a:r>
          </a:p>
          <a:p>
            <a:r>
              <a:rPr lang="pt-BR" sz="2000" dirty="0">
                <a:latin typeface="+mj-lt"/>
              </a:rPr>
              <a:t>GALILEO (União Europeia)</a:t>
            </a:r>
          </a:p>
          <a:p>
            <a:r>
              <a:rPr lang="pt-BR" sz="2000" dirty="0">
                <a:latin typeface="+mj-lt"/>
              </a:rPr>
              <a:t>BEIDOU-2 (China)</a:t>
            </a:r>
          </a:p>
          <a:p>
            <a:r>
              <a:rPr lang="pt-BR" sz="2000" dirty="0">
                <a:latin typeface="+mj-lt"/>
              </a:rPr>
              <a:t>QZSS (Japão)</a:t>
            </a:r>
          </a:p>
          <a:p>
            <a:r>
              <a:rPr lang="pt-BR" sz="2000" dirty="0">
                <a:latin typeface="+mj-lt"/>
              </a:rPr>
              <a:t>GEOLOCAL (Brasil/Mackenzie)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007672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Outras 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80520"/>
          </a:xfrm>
        </p:spPr>
        <p:txBody>
          <a:bodyPr>
            <a:normAutofit/>
          </a:bodyPr>
          <a:lstStyle/>
          <a:p>
            <a:pPr lvl="0"/>
            <a:r>
              <a:rPr lang="pt-BR" sz="1800" dirty="0" err="1">
                <a:latin typeface="+mj-lt"/>
              </a:rPr>
              <a:t>Kaufmann</a:t>
            </a:r>
            <a:r>
              <a:rPr lang="pt-BR" sz="1800" dirty="0">
                <a:latin typeface="+mj-lt"/>
              </a:rPr>
              <a:t>, P. / Universidade de São Paulo, 1997, “Sistema e processo de posicionamento geográfico e navegação”, </a:t>
            </a:r>
            <a:r>
              <a:rPr lang="pt-BR" sz="1800" dirty="0" err="1">
                <a:latin typeface="+mj-lt"/>
              </a:rPr>
              <a:t>Brazil</a:t>
            </a:r>
            <a:r>
              <a:rPr lang="pt-BR" sz="1800" dirty="0">
                <a:latin typeface="+mj-lt"/>
              </a:rPr>
              <a:t> </a:t>
            </a:r>
            <a:r>
              <a:rPr lang="pt-BR" sz="1800" dirty="0" err="1">
                <a:latin typeface="+mj-lt"/>
              </a:rPr>
              <a:t>Patent</a:t>
            </a:r>
            <a:r>
              <a:rPr lang="pt-BR" sz="1800" dirty="0">
                <a:latin typeface="+mj-lt"/>
              </a:rPr>
              <a:t> </a:t>
            </a:r>
            <a:r>
              <a:rPr lang="pt-BR" sz="1800" dirty="0" err="1">
                <a:latin typeface="+mj-lt"/>
              </a:rPr>
              <a:t>of</a:t>
            </a:r>
            <a:r>
              <a:rPr lang="pt-BR" sz="1800" dirty="0">
                <a:latin typeface="+mj-lt"/>
              </a:rPr>
              <a:t> </a:t>
            </a:r>
            <a:r>
              <a:rPr lang="pt-BR" sz="1800" dirty="0" err="1">
                <a:latin typeface="+mj-lt"/>
              </a:rPr>
              <a:t>Invention</a:t>
            </a:r>
            <a:r>
              <a:rPr lang="pt-BR" sz="1800" dirty="0">
                <a:latin typeface="+mj-lt"/>
              </a:rPr>
              <a:t>, PI9101270-8.</a:t>
            </a:r>
          </a:p>
          <a:p>
            <a:pPr lvl="0"/>
            <a:r>
              <a:rPr lang="pt-BR" sz="1800" dirty="0" err="1">
                <a:latin typeface="+mj-lt"/>
              </a:rPr>
              <a:t>Kaufmann</a:t>
            </a:r>
            <a:r>
              <a:rPr lang="pt-BR" sz="1800" dirty="0">
                <a:latin typeface="+mj-lt"/>
              </a:rPr>
              <a:t>, P. </a:t>
            </a:r>
            <a:r>
              <a:rPr lang="pt-BR" sz="1800" dirty="0" err="1">
                <a:latin typeface="+mj-lt"/>
              </a:rPr>
              <a:t>and</a:t>
            </a:r>
            <a:r>
              <a:rPr lang="pt-BR" sz="1800" dirty="0">
                <a:latin typeface="+mj-lt"/>
              </a:rPr>
              <a:t> </a:t>
            </a:r>
            <a:r>
              <a:rPr lang="pt-BR" sz="1800" dirty="0" err="1">
                <a:latin typeface="+mj-lt"/>
              </a:rPr>
              <a:t>Levit</a:t>
            </a:r>
            <a:r>
              <a:rPr lang="pt-BR" sz="1800" dirty="0">
                <a:latin typeface="+mj-lt"/>
              </a:rPr>
              <a:t> </a:t>
            </a:r>
            <a:r>
              <a:rPr lang="pt-BR" sz="1800" dirty="0" err="1">
                <a:latin typeface="+mj-lt"/>
              </a:rPr>
              <a:t>Kaufmann</a:t>
            </a:r>
            <a:r>
              <a:rPr lang="pt-BR" sz="1800" dirty="0">
                <a:latin typeface="+mj-lt"/>
              </a:rPr>
              <a:t>, P. / Instituto Presbiteriano Mackenzie, 2012, “</a:t>
            </a:r>
            <a:r>
              <a:rPr lang="pt-BR" sz="1800" b="1" dirty="0" err="1">
                <a:latin typeface="+mj-lt"/>
              </a:rPr>
              <a:t>Process</a:t>
            </a:r>
            <a:r>
              <a:rPr lang="pt-BR" sz="1800" b="1" dirty="0">
                <a:latin typeface="+mj-lt"/>
              </a:rPr>
              <a:t> </a:t>
            </a:r>
            <a:r>
              <a:rPr lang="pt-BR" sz="1800" b="1" dirty="0" err="1">
                <a:latin typeface="+mj-lt"/>
              </a:rPr>
              <a:t>and</a:t>
            </a:r>
            <a:r>
              <a:rPr lang="pt-BR" sz="1800" b="1" dirty="0">
                <a:latin typeface="+mj-lt"/>
              </a:rPr>
              <a:t> system to determine temporal </a:t>
            </a:r>
            <a:r>
              <a:rPr lang="pt-BR" sz="1800" b="1" dirty="0" err="1">
                <a:latin typeface="+mj-lt"/>
              </a:rPr>
              <a:t>changes</a:t>
            </a:r>
            <a:r>
              <a:rPr lang="pt-BR" sz="1800" b="1" dirty="0">
                <a:latin typeface="+mj-lt"/>
              </a:rPr>
              <a:t> in </a:t>
            </a:r>
            <a:r>
              <a:rPr lang="pt-BR" sz="1800" b="1" dirty="0" err="1">
                <a:latin typeface="+mj-lt"/>
              </a:rPr>
              <a:t>retransmission</a:t>
            </a:r>
            <a:r>
              <a:rPr lang="pt-BR" sz="1800" b="1" dirty="0">
                <a:latin typeface="+mj-lt"/>
              </a:rPr>
              <a:t> </a:t>
            </a:r>
            <a:r>
              <a:rPr lang="pt-BR" sz="1800" b="1" dirty="0" err="1">
                <a:latin typeface="+mj-lt"/>
              </a:rPr>
              <a:t>and</a:t>
            </a:r>
            <a:r>
              <a:rPr lang="pt-BR" sz="1800" b="1" dirty="0">
                <a:latin typeface="+mj-lt"/>
              </a:rPr>
              <a:t> </a:t>
            </a:r>
            <a:r>
              <a:rPr lang="pt-BR" sz="1800" b="1" dirty="0" err="1">
                <a:latin typeface="+mj-lt"/>
              </a:rPr>
              <a:t>propagation</a:t>
            </a:r>
            <a:r>
              <a:rPr lang="pt-BR" sz="1800" b="1" dirty="0">
                <a:latin typeface="+mj-lt"/>
              </a:rPr>
              <a:t> </a:t>
            </a:r>
            <a:r>
              <a:rPr lang="pt-BR" sz="1800" b="1" dirty="0" err="1">
                <a:latin typeface="+mj-lt"/>
              </a:rPr>
              <a:t>of</a:t>
            </a:r>
            <a:r>
              <a:rPr lang="pt-BR" sz="1800" b="1" dirty="0">
                <a:latin typeface="+mj-lt"/>
              </a:rPr>
              <a:t> </a:t>
            </a:r>
            <a:r>
              <a:rPr lang="pt-BR" sz="1800" b="1" dirty="0" err="1">
                <a:latin typeface="+mj-lt"/>
              </a:rPr>
              <a:t>signals</a:t>
            </a:r>
            <a:r>
              <a:rPr lang="pt-BR" sz="1800" b="1" dirty="0">
                <a:latin typeface="+mj-lt"/>
              </a:rPr>
              <a:t> </a:t>
            </a:r>
            <a:r>
              <a:rPr lang="pt-BR" sz="1800" b="1" dirty="0" err="1">
                <a:latin typeface="+mj-lt"/>
              </a:rPr>
              <a:t>used</a:t>
            </a:r>
            <a:r>
              <a:rPr lang="pt-BR" sz="1800" b="1" dirty="0">
                <a:latin typeface="+mj-lt"/>
              </a:rPr>
              <a:t> to </a:t>
            </a:r>
            <a:r>
              <a:rPr lang="pt-BR" sz="1800" b="1" dirty="0" err="1">
                <a:latin typeface="+mj-lt"/>
              </a:rPr>
              <a:t>measure</a:t>
            </a:r>
            <a:r>
              <a:rPr lang="pt-BR" sz="1800" b="1" dirty="0">
                <a:latin typeface="+mj-lt"/>
              </a:rPr>
              <a:t> </a:t>
            </a:r>
            <a:r>
              <a:rPr lang="pt-BR" sz="1800" b="1" dirty="0" err="1">
                <a:latin typeface="+mj-lt"/>
              </a:rPr>
              <a:t>distances</a:t>
            </a:r>
            <a:r>
              <a:rPr lang="pt-BR" sz="1800" b="1" dirty="0">
                <a:latin typeface="+mj-lt"/>
              </a:rPr>
              <a:t>, </a:t>
            </a:r>
            <a:r>
              <a:rPr lang="pt-BR" sz="1800" b="1" dirty="0" err="1">
                <a:latin typeface="+mj-lt"/>
              </a:rPr>
              <a:t>synchronize</a:t>
            </a:r>
            <a:r>
              <a:rPr lang="pt-BR" sz="1800" b="1" dirty="0">
                <a:latin typeface="+mj-lt"/>
              </a:rPr>
              <a:t> </a:t>
            </a:r>
            <a:r>
              <a:rPr lang="pt-BR" sz="1800" b="1" dirty="0" err="1">
                <a:latin typeface="+mj-lt"/>
              </a:rPr>
              <a:t>actuators</a:t>
            </a:r>
            <a:r>
              <a:rPr lang="pt-BR" sz="1800" b="1" dirty="0">
                <a:latin typeface="+mj-lt"/>
              </a:rPr>
              <a:t> </a:t>
            </a:r>
            <a:r>
              <a:rPr lang="pt-BR" sz="1800" b="1" dirty="0" err="1">
                <a:latin typeface="+mj-lt"/>
              </a:rPr>
              <a:t>and</a:t>
            </a:r>
            <a:r>
              <a:rPr lang="pt-BR" sz="1800" b="1" dirty="0">
                <a:latin typeface="+mj-lt"/>
              </a:rPr>
              <a:t> </a:t>
            </a:r>
            <a:r>
              <a:rPr lang="pt-BR" sz="1800" b="1" dirty="0" err="1">
                <a:latin typeface="+mj-lt"/>
              </a:rPr>
              <a:t>georeference</a:t>
            </a:r>
            <a:r>
              <a:rPr lang="pt-BR" sz="1800" b="1" dirty="0">
                <a:latin typeface="+mj-lt"/>
              </a:rPr>
              <a:t> applications</a:t>
            </a:r>
            <a:r>
              <a:rPr lang="pt-BR" sz="1800" dirty="0">
                <a:latin typeface="+mj-lt"/>
              </a:rPr>
              <a:t>”, </a:t>
            </a:r>
            <a:r>
              <a:rPr lang="pt-BR" sz="1800" dirty="0" err="1">
                <a:latin typeface="+mj-lt"/>
              </a:rPr>
              <a:t>Patent</a:t>
            </a:r>
            <a:r>
              <a:rPr lang="pt-BR" sz="1800" dirty="0">
                <a:latin typeface="+mj-lt"/>
              </a:rPr>
              <a:t> </a:t>
            </a:r>
            <a:r>
              <a:rPr lang="pt-BR" sz="1800" dirty="0" err="1">
                <a:latin typeface="+mj-lt"/>
              </a:rPr>
              <a:t>of</a:t>
            </a:r>
            <a:r>
              <a:rPr lang="pt-BR" sz="1800" dirty="0">
                <a:latin typeface="+mj-lt"/>
              </a:rPr>
              <a:t> </a:t>
            </a:r>
            <a:r>
              <a:rPr lang="pt-BR" sz="1800" dirty="0" err="1">
                <a:latin typeface="+mj-lt"/>
              </a:rPr>
              <a:t>Invention</a:t>
            </a:r>
            <a:r>
              <a:rPr lang="pt-BR" sz="1800" dirty="0">
                <a:latin typeface="+mj-lt"/>
              </a:rPr>
              <a:t> PI03003968-4, </a:t>
            </a:r>
            <a:r>
              <a:rPr lang="pt-BR" sz="1800" dirty="0" err="1">
                <a:latin typeface="+mj-lt"/>
              </a:rPr>
              <a:t>filed</a:t>
            </a:r>
            <a:r>
              <a:rPr lang="pt-BR" sz="1800" dirty="0">
                <a:latin typeface="+mj-lt"/>
              </a:rPr>
              <a:t> in </a:t>
            </a:r>
            <a:r>
              <a:rPr lang="pt-BR" sz="1800" dirty="0" err="1">
                <a:latin typeface="+mj-lt"/>
              </a:rPr>
              <a:t>Brazil</a:t>
            </a:r>
            <a:r>
              <a:rPr lang="pt-BR" sz="1800" dirty="0">
                <a:latin typeface="+mj-lt"/>
              </a:rPr>
              <a:t> </a:t>
            </a:r>
            <a:r>
              <a:rPr lang="pt-BR" sz="1800" dirty="0" err="1">
                <a:latin typeface="+mj-lt"/>
              </a:rPr>
              <a:t>on</a:t>
            </a:r>
            <a:r>
              <a:rPr lang="pt-BR" sz="1800" dirty="0">
                <a:latin typeface="+mj-lt"/>
              </a:rPr>
              <a:t> 19 </a:t>
            </a:r>
            <a:r>
              <a:rPr lang="pt-BR" sz="1800" dirty="0" err="1">
                <a:latin typeface="+mj-lt"/>
              </a:rPr>
              <a:t>March</a:t>
            </a:r>
            <a:r>
              <a:rPr lang="pt-BR" sz="1800" dirty="0">
                <a:latin typeface="+mj-lt"/>
              </a:rPr>
              <a:t> 2012, </a:t>
            </a:r>
            <a:r>
              <a:rPr lang="pt-BR" sz="1800" dirty="0" err="1">
                <a:latin typeface="+mj-lt"/>
              </a:rPr>
              <a:t>international</a:t>
            </a:r>
            <a:r>
              <a:rPr lang="pt-BR" sz="1800" dirty="0">
                <a:latin typeface="+mj-lt"/>
              </a:rPr>
              <a:t> PCT, application </a:t>
            </a:r>
            <a:r>
              <a:rPr lang="pt-BR" sz="1800" dirty="0" err="1">
                <a:latin typeface="+mj-lt"/>
              </a:rPr>
              <a:t>filed</a:t>
            </a:r>
            <a:r>
              <a:rPr lang="pt-BR" sz="1800" dirty="0">
                <a:latin typeface="+mj-lt"/>
              </a:rPr>
              <a:t> </a:t>
            </a:r>
            <a:r>
              <a:rPr lang="pt-BR" sz="1800" dirty="0" err="1">
                <a:latin typeface="+mj-lt"/>
              </a:rPr>
              <a:t>on</a:t>
            </a:r>
            <a:r>
              <a:rPr lang="pt-BR" sz="1800" dirty="0">
                <a:latin typeface="+mj-lt"/>
              </a:rPr>
              <a:t> 17 </a:t>
            </a:r>
            <a:r>
              <a:rPr lang="pt-BR" sz="1800" dirty="0" err="1">
                <a:latin typeface="+mj-lt"/>
              </a:rPr>
              <a:t>April</a:t>
            </a:r>
            <a:r>
              <a:rPr lang="pt-BR" sz="1800" dirty="0">
                <a:latin typeface="+mj-lt"/>
              </a:rPr>
              <a:t> 2012.</a:t>
            </a:r>
          </a:p>
          <a:p>
            <a:pPr lvl="0"/>
            <a:r>
              <a:rPr lang="pt-BR" sz="1800" dirty="0" err="1">
                <a:latin typeface="+mj-lt"/>
              </a:rPr>
              <a:t>Kaufmann</a:t>
            </a:r>
            <a:r>
              <a:rPr lang="pt-BR" sz="1800" dirty="0">
                <a:latin typeface="+mj-lt"/>
              </a:rPr>
              <a:t>, P., </a:t>
            </a:r>
            <a:r>
              <a:rPr lang="pt-BR" sz="1800" dirty="0" err="1">
                <a:latin typeface="+mj-lt"/>
              </a:rPr>
              <a:t>Levit</a:t>
            </a:r>
            <a:r>
              <a:rPr lang="pt-BR" sz="1800" dirty="0">
                <a:latin typeface="+mj-lt"/>
              </a:rPr>
              <a:t> </a:t>
            </a:r>
            <a:r>
              <a:rPr lang="pt-BR" sz="1800" dirty="0" err="1">
                <a:latin typeface="+mj-lt"/>
              </a:rPr>
              <a:t>Kaufmann</a:t>
            </a:r>
            <a:r>
              <a:rPr lang="pt-BR" sz="1800" dirty="0">
                <a:latin typeface="+mj-lt"/>
              </a:rPr>
              <a:t>, P., </a:t>
            </a:r>
            <a:r>
              <a:rPr lang="pt-BR" sz="1800" dirty="0" err="1">
                <a:latin typeface="+mj-lt"/>
              </a:rPr>
              <a:t>Pamboukian</a:t>
            </a:r>
            <a:r>
              <a:rPr lang="pt-BR" sz="1800" dirty="0">
                <a:latin typeface="+mj-lt"/>
              </a:rPr>
              <a:t>, </a:t>
            </a:r>
            <a:r>
              <a:rPr lang="pt-BR" sz="1800" dirty="0" err="1">
                <a:latin typeface="+mj-lt"/>
              </a:rPr>
              <a:t>S.V.D.</a:t>
            </a:r>
            <a:r>
              <a:rPr lang="pt-BR" sz="1800" dirty="0">
                <a:latin typeface="+mj-lt"/>
              </a:rPr>
              <a:t>, </a:t>
            </a:r>
            <a:r>
              <a:rPr lang="pt-BR" sz="1800" dirty="0" err="1">
                <a:latin typeface="+mj-lt"/>
              </a:rPr>
              <a:t>and</a:t>
            </a:r>
            <a:r>
              <a:rPr lang="pt-BR" sz="1800" dirty="0">
                <a:latin typeface="+mj-lt"/>
              </a:rPr>
              <a:t> </a:t>
            </a:r>
            <a:r>
              <a:rPr lang="pt-BR" sz="1800" dirty="0" err="1">
                <a:latin typeface="+mj-lt"/>
              </a:rPr>
              <a:t>Vilhena</a:t>
            </a:r>
            <a:r>
              <a:rPr lang="pt-BR" sz="1800" dirty="0">
                <a:latin typeface="+mj-lt"/>
              </a:rPr>
              <a:t> de Moraes. R., 2012, “</a:t>
            </a:r>
            <a:r>
              <a:rPr lang="pt-BR" sz="1800" b="1" dirty="0" err="1">
                <a:latin typeface="+mj-lt"/>
              </a:rPr>
              <a:t>Signal</a:t>
            </a:r>
            <a:r>
              <a:rPr lang="pt-BR" sz="1800" b="1" dirty="0">
                <a:latin typeface="+mj-lt"/>
              </a:rPr>
              <a:t> </a:t>
            </a:r>
            <a:r>
              <a:rPr lang="pt-BR" sz="1800" b="1" dirty="0" err="1">
                <a:latin typeface="+mj-lt"/>
              </a:rPr>
              <a:t>transreceiver</a:t>
            </a:r>
            <a:r>
              <a:rPr lang="pt-BR" sz="1800" b="1" dirty="0">
                <a:latin typeface="+mj-lt"/>
              </a:rPr>
              <a:t> </a:t>
            </a:r>
            <a:r>
              <a:rPr lang="pt-BR" sz="1800" b="1" dirty="0" err="1">
                <a:latin typeface="+mj-lt"/>
              </a:rPr>
              <a:t>transit</a:t>
            </a:r>
            <a:r>
              <a:rPr lang="pt-BR" sz="1800" b="1" dirty="0">
                <a:latin typeface="+mj-lt"/>
              </a:rPr>
              <a:t> times </a:t>
            </a:r>
            <a:r>
              <a:rPr lang="pt-BR" sz="1800" b="1" dirty="0" err="1">
                <a:latin typeface="+mj-lt"/>
              </a:rPr>
              <a:t>and</a:t>
            </a:r>
            <a:r>
              <a:rPr lang="pt-BR" sz="1800" b="1" dirty="0">
                <a:latin typeface="+mj-lt"/>
              </a:rPr>
              <a:t> </a:t>
            </a:r>
            <a:r>
              <a:rPr lang="pt-BR" sz="1800" b="1" dirty="0" err="1">
                <a:latin typeface="+mj-lt"/>
              </a:rPr>
              <a:t>propagation</a:t>
            </a:r>
            <a:r>
              <a:rPr lang="pt-BR" sz="1800" b="1" dirty="0">
                <a:latin typeface="+mj-lt"/>
              </a:rPr>
              <a:t> </a:t>
            </a:r>
            <a:r>
              <a:rPr lang="pt-BR" sz="1800" b="1" dirty="0" err="1">
                <a:latin typeface="+mj-lt"/>
              </a:rPr>
              <a:t>delay</a:t>
            </a:r>
            <a:r>
              <a:rPr lang="pt-BR" sz="1800" b="1" dirty="0">
                <a:latin typeface="+mj-lt"/>
              </a:rPr>
              <a:t> </a:t>
            </a:r>
            <a:r>
              <a:rPr lang="pt-BR" sz="1800" b="1" dirty="0" err="1">
                <a:latin typeface="+mj-lt"/>
              </a:rPr>
              <a:t>corrections</a:t>
            </a:r>
            <a:r>
              <a:rPr lang="pt-BR" sz="1800" b="1" dirty="0">
                <a:latin typeface="+mj-lt"/>
              </a:rPr>
              <a:t> for </a:t>
            </a:r>
            <a:r>
              <a:rPr lang="pt-BR" sz="1800" b="1" dirty="0" err="1">
                <a:latin typeface="+mj-lt"/>
              </a:rPr>
              <a:t>rangiung</a:t>
            </a:r>
            <a:r>
              <a:rPr lang="pt-BR" sz="1800" b="1" dirty="0">
                <a:latin typeface="+mj-lt"/>
              </a:rPr>
              <a:t> </a:t>
            </a:r>
            <a:r>
              <a:rPr lang="pt-BR" sz="1800" b="1" dirty="0" err="1">
                <a:latin typeface="+mj-lt"/>
              </a:rPr>
              <a:t>and</a:t>
            </a:r>
            <a:r>
              <a:rPr lang="pt-BR" sz="1800" b="1" dirty="0">
                <a:latin typeface="+mj-lt"/>
              </a:rPr>
              <a:t> </a:t>
            </a:r>
            <a:r>
              <a:rPr lang="pt-BR" sz="1800" b="1" dirty="0" err="1">
                <a:latin typeface="+mj-lt"/>
              </a:rPr>
              <a:t>geo-referencing</a:t>
            </a:r>
            <a:r>
              <a:rPr lang="pt-BR" sz="1800" b="1" dirty="0">
                <a:latin typeface="+mj-lt"/>
              </a:rPr>
              <a:t> applications</a:t>
            </a:r>
            <a:r>
              <a:rPr lang="pt-BR" sz="1800" dirty="0">
                <a:latin typeface="+mj-lt"/>
              </a:rPr>
              <a:t>”, </a:t>
            </a:r>
            <a:r>
              <a:rPr lang="pt-BR" sz="1800" dirty="0" err="1">
                <a:latin typeface="+mj-lt"/>
              </a:rPr>
              <a:t>Math</a:t>
            </a:r>
            <a:r>
              <a:rPr lang="pt-BR" sz="1800" dirty="0">
                <a:latin typeface="+mj-lt"/>
              </a:rPr>
              <a:t>. </a:t>
            </a:r>
            <a:r>
              <a:rPr lang="pt-BR" sz="1800" dirty="0" err="1">
                <a:latin typeface="+mj-lt"/>
              </a:rPr>
              <a:t>Problems</a:t>
            </a:r>
            <a:r>
              <a:rPr lang="pt-BR" sz="1800" dirty="0">
                <a:latin typeface="+mj-lt"/>
              </a:rPr>
              <a:t> in </a:t>
            </a:r>
            <a:r>
              <a:rPr lang="pt-BR" sz="1800" dirty="0" err="1">
                <a:latin typeface="+mj-lt"/>
              </a:rPr>
              <a:t>Engineering</a:t>
            </a:r>
            <a:r>
              <a:rPr lang="pt-BR" sz="1800" dirty="0">
                <a:latin typeface="+mj-lt"/>
              </a:rPr>
              <a:t>, vol. 2012, pp. 1-15, </a:t>
            </a:r>
            <a:r>
              <a:rPr lang="pt-BR" sz="1800" dirty="0" err="1">
                <a:latin typeface="+mj-lt"/>
              </a:rPr>
              <a:t>article</a:t>
            </a:r>
            <a:r>
              <a:rPr lang="pt-BR" sz="1800" dirty="0">
                <a:latin typeface="+mj-lt"/>
              </a:rPr>
              <a:t> id 595823, </a:t>
            </a:r>
            <a:r>
              <a:rPr lang="pt-BR" sz="1800" dirty="0" err="1">
                <a:latin typeface="+mj-lt"/>
              </a:rPr>
              <a:t>doi</a:t>
            </a:r>
            <a:r>
              <a:rPr lang="pt-BR" sz="1800" dirty="0">
                <a:latin typeface="+mj-lt"/>
              </a:rPr>
              <a:t>:10.1155/2012/595823.</a:t>
            </a:r>
          </a:p>
          <a:p>
            <a:pPr lvl="0"/>
            <a:endParaRPr lang="pt-BR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257358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Outras 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80520"/>
          </a:xfrm>
        </p:spPr>
        <p:txBody>
          <a:bodyPr>
            <a:normAutofit/>
          </a:bodyPr>
          <a:lstStyle/>
          <a:p>
            <a:pPr lvl="0"/>
            <a:r>
              <a:rPr lang="pt-BR" sz="1800" dirty="0" err="1">
                <a:latin typeface="+mj-lt"/>
              </a:rPr>
              <a:t>Levit</a:t>
            </a:r>
            <a:r>
              <a:rPr lang="pt-BR" sz="1800" dirty="0">
                <a:latin typeface="+mj-lt"/>
              </a:rPr>
              <a:t> </a:t>
            </a:r>
            <a:r>
              <a:rPr lang="pt-BR" sz="1800" dirty="0" err="1">
                <a:latin typeface="+mj-lt"/>
              </a:rPr>
              <a:t>Kaufmann</a:t>
            </a:r>
            <a:r>
              <a:rPr lang="pt-BR" sz="1800" dirty="0">
                <a:latin typeface="+mj-lt"/>
              </a:rPr>
              <a:t>, P., </a:t>
            </a:r>
            <a:r>
              <a:rPr lang="pt-BR" sz="1800" dirty="0" err="1">
                <a:latin typeface="+mj-lt"/>
              </a:rPr>
              <a:t>Vilhena</a:t>
            </a:r>
            <a:r>
              <a:rPr lang="pt-BR" sz="1800" dirty="0">
                <a:latin typeface="+mj-lt"/>
              </a:rPr>
              <a:t> de Moraes, R., </a:t>
            </a:r>
            <a:r>
              <a:rPr lang="pt-BR" sz="1800" dirty="0" err="1">
                <a:latin typeface="+mj-lt"/>
              </a:rPr>
              <a:t>Kuga</a:t>
            </a:r>
            <a:r>
              <a:rPr lang="pt-BR" sz="1800" dirty="0">
                <a:latin typeface="+mj-lt"/>
              </a:rPr>
              <a:t>, </a:t>
            </a:r>
            <a:r>
              <a:rPr lang="pt-BR" sz="1800" dirty="0" err="1">
                <a:latin typeface="+mj-lt"/>
              </a:rPr>
              <a:t>H.K.</a:t>
            </a:r>
            <a:r>
              <a:rPr lang="pt-BR" sz="1800" dirty="0">
                <a:latin typeface="+mj-lt"/>
              </a:rPr>
              <a:t>, Beraldo, </a:t>
            </a:r>
            <a:r>
              <a:rPr lang="pt-BR" sz="1800" dirty="0" err="1">
                <a:latin typeface="+mj-lt"/>
              </a:rPr>
              <a:t>L.A.</a:t>
            </a:r>
            <a:r>
              <a:rPr lang="pt-BR" sz="1800" dirty="0">
                <a:latin typeface="+mj-lt"/>
              </a:rPr>
              <a:t>, Motta Marins, </a:t>
            </a:r>
            <a:r>
              <a:rPr lang="pt-BR" sz="1800" dirty="0" err="1">
                <a:latin typeface="+mj-lt"/>
              </a:rPr>
              <a:t>C.N.</a:t>
            </a:r>
            <a:r>
              <a:rPr lang="pt-BR" sz="1800" dirty="0">
                <a:latin typeface="+mj-lt"/>
              </a:rPr>
              <a:t>, </a:t>
            </a:r>
            <a:r>
              <a:rPr lang="pt-BR" sz="1800" dirty="0" err="1">
                <a:latin typeface="+mj-lt"/>
              </a:rPr>
              <a:t>and</a:t>
            </a:r>
            <a:r>
              <a:rPr lang="pt-BR" sz="1800" dirty="0">
                <a:latin typeface="+mj-lt"/>
              </a:rPr>
              <a:t> </a:t>
            </a:r>
            <a:r>
              <a:rPr lang="pt-BR" sz="1800" dirty="0" err="1">
                <a:latin typeface="+mj-lt"/>
              </a:rPr>
              <a:t>Kaufmann</a:t>
            </a:r>
            <a:r>
              <a:rPr lang="pt-BR" sz="1800" dirty="0">
                <a:latin typeface="+mj-lt"/>
              </a:rPr>
              <a:t>, P., 2006, “</a:t>
            </a:r>
            <a:r>
              <a:rPr lang="pt-BR" sz="1800" b="1" dirty="0" err="1">
                <a:latin typeface="+mj-lt"/>
              </a:rPr>
              <a:t>Non</a:t>
            </a:r>
            <a:r>
              <a:rPr lang="pt-BR" sz="1800" b="1" dirty="0">
                <a:latin typeface="+mj-lt"/>
              </a:rPr>
              <a:t> </a:t>
            </a:r>
            <a:r>
              <a:rPr lang="pt-BR" sz="1800" b="1" dirty="0" err="1">
                <a:latin typeface="+mj-lt"/>
              </a:rPr>
              <a:t>recursive</a:t>
            </a:r>
            <a:r>
              <a:rPr lang="pt-BR" sz="1800" b="1" dirty="0">
                <a:latin typeface="+mj-lt"/>
              </a:rPr>
              <a:t> </a:t>
            </a:r>
            <a:r>
              <a:rPr lang="pt-BR" sz="1800" b="1" dirty="0" err="1">
                <a:latin typeface="+mj-lt"/>
              </a:rPr>
              <a:t>algorithm</a:t>
            </a:r>
            <a:r>
              <a:rPr lang="pt-BR" sz="1800" b="1" dirty="0">
                <a:latin typeface="+mj-lt"/>
              </a:rPr>
              <a:t> for remote </a:t>
            </a:r>
            <a:r>
              <a:rPr lang="pt-BR" sz="1800" b="1" dirty="0" err="1">
                <a:latin typeface="+mj-lt"/>
              </a:rPr>
              <a:t>geolocation</a:t>
            </a:r>
            <a:r>
              <a:rPr lang="pt-BR" sz="1800" b="1" dirty="0">
                <a:latin typeface="+mj-lt"/>
              </a:rPr>
              <a:t> </a:t>
            </a:r>
            <a:r>
              <a:rPr lang="pt-BR" sz="1800" b="1" dirty="0" err="1">
                <a:latin typeface="+mj-lt"/>
              </a:rPr>
              <a:t>using</a:t>
            </a:r>
            <a:r>
              <a:rPr lang="pt-BR" sz="1800" b="1" dirty="0">
                <a:latin typeface="+mj-lt"/>
              </a:rPr>
              <a:t> </a:t>
            </a:r>
            <a:r>
              <a:rPr lang="pt-BR" sz="1800" b="1" dirty="0" err="1">
                <a:latin typeface="+mj-lt"/>
              </a:rPr>
              <a:t>ranging</a:t>
            </a:r>
            <a:r>
              <a:rPr lang="pt-BR" sz="1800" b="1" dirty="0">
                <a:latin typeface="+mj-lt"/>
              </a:rPr>
              <a:t> </a:t>
            </a:r>
            <a:r>
              <a:rPr lang="pt-BR" sz="1800" b="1" dirty="0" err="1">
                <a:latin typeface="+mj-lt"/>
              </a:rPr>
              <a:t>measurements</a:t>
            </a:r>
            <a:r>
              <a:rPr lang="pt-BR" sz="1800" dirty="0">
                <a:latin typeface="+mj-lt"/>
              </a:rPr>
              <a:t>”, </a:t>
            </a:r>
            <a:r>
              <a:rPr lang="pt-BR" sz="1800" dirty="0" err="1">
                <a:latin typeface="+mj-lt"/>
              </a:rPr>
              <a:t>Math</a:t>
            </a:r>
            <a:r>
              <a:rPr lang="pt-BR" sz="1800" dirty="0">
                <a:latin typeface="+mj-lt"/>
              </a:rPr>
              <a:t>. </a:t>
            </a:r>
            <a:r>
              <a:rPr lang="pt-BR" sz="1800" dirty="0" err="1">
                <a:latin typeface="+mj-lt"/>
              </a:rPr>
              <a:t>Problems</a:t>
            </a:r>
            <a:r>
              <a:rPr lang="pt-BR" sz="1800" dirty="0">
                <a:latin typeface="+mj-lt"/>
              </a:rPr>
              <a:t> in </a:t>
            </a:r>
            <a:r>
              <a:rPr lang="pt-BR" sz="1800" dirty="0" err="1">
                <a:latin typeface="+mj-lt"/>
              </a:rPr>
              <a:t>Engineering</a:t>
            </a:r>
            <a:r>
              <a:rPr lang="pt-BR" sz="1800" dirty="0">
                <a:latin typeface="+mj-lt"/>
              </a:rPr>
              <a:t>, vol. 2012, pp. 1-9, </a:t>
            </a:r>
            <a:r>
              <a:rPr lang="pt-BR" sz="1800" dirty="0" err="1">
                <a:latin typeface="+mj-lt"/>
              </a:rPr>
              <a:t>article</a:t>
            </a:r>
            <a:r>
              <a:rPr lang="pt-BR" sz="1800" dirty="0">
                <a:latin typeface="+mj-lt"/>
              </a:rPr>
              <a:t> id79389, </a:t>
            </a:r>
            <a:r>
              <a:rPr lang="pt-BR" sz="1800" dirty="0" err="1">
                <a:latin typeface="+mj-lt"/>
              </a:rPr>
              <a:t>doi</a:t>
            </a:r>
            <a:r>
              <a:rPr lang="pt-BR" sz="1800" dirty="0">
                <a:latin typeface="+mj-lt"/>
              </a:rPr>
              <a:t>:10.1155/</a:t>
            </a:r>
            <a:r>
              <a:rPr lang="pt-BR" sz="1800" dirty="0" err="1">
                <a:latin typeface="+mj-lt"/>
              </a:rPr>
              <a:t>mpe</a:t>
            </a:r>
            <a:r>
              <a:rPr lang="pt-BR" sz="1800" dirty="0">
                <a:latin typeface="+mj-lt"/>
              </a:rPr>
              <a:t>/2006/79389.</a:t>
            </a:r>
          </a:p>
          <a:p>
            <a:pPr lvl="0"/>
            <a:r>
              <a:rPr lang="pt-BR" sz="1800" dirty="0" err="1">
                <a:latin typeface="+mj-lt"/>
              </a:rPr>
              <a:t>Pamboukian</a:t>
            </a:r>
            <a:r>
              <a:rPr lang="pt-BR" sz="1800" dirty="0">
                <a:latin typeface="+mj-lt"/>
              </a:rPr>
              <a:t>, </a:t>
            </a:r>
            <a:r>
              <a:rPr lang="pt-BR" sz="1800" dirty="0" err="1">
                <a:latin typeface="+mj-lt"/>
              </a:rPr>
              <a:t>S.V.D.</a:t>
            </a:r>
            <a:r>
              <a:rPr lang="pt-BR" sz="1800" dirty="0">
                <a:latin typeface="+mj-lt"/>
              </a:rPr>
              <a:t> / Instituto Presbiteriano Mackenzie, 2012, “</a:t>
            </a:r>
            <a:r>
              <a:rPr lang="pt-BR" sz="1800" b="1" dirty="0">
                <a:latin typeface="+mj-lt"/>
              </a:rPr>
              <a:t>Novo processo de </a:t>
            </a:r>
            <a:r>
              <a:rPr lang="pt-BR" sz="1800" b="1" dirty="0" err="1">
                <a:latin typeface="+mj-lt"/>
              </a:rPr>
              <a:t>georeferenciamento</a:t>
            </a:r>
            <a:r>
              <a:rPr lang="pt-BR" sz="1800" b="1" dirty="0">
                <a:latin typeface="+mj-lt"/>
              </a:rPr>
              <a:t>: determinação de posição de </a:t>
            </a:r>
            <a:r>
              <a:rPr lang="pt-BR" sz="1800" b="1" dirty="0" err="1">
                <a:latin typeface="+mj-lt"/>
              </a:rPr>
              <a:t>transponder</a:t>
            </a:r>
            <a:r>
              <a:rPr lang="pt-BR" sz="1800" b="1" dirty="0">
                <a:latin typeface="+mj-lt"/>
              </a:rPr>
              <a:t> </a:t>
            </a:r>
            <a:r>
              <a:rPr lang="pt-BR" sz="1800" b="1" dirty="0" err="1">
                <a:latin typeface="+mj-lt"/>
              </a:rPr>
              <a:t>romoto</a:t>
            </a:r>
            <a:r>
              <a:rPr lang="pt-BR" sz="1800" b="1" dirty="0">
                <a:latin typeface="+mj-lt"/>
              </a:rPr>
              <a:t> e aplicações no posicionamento de alvos e disseminação de tempos</a:t>
            </a:r>
            <a:r>
              <a:rPr lang="pt-BR" sz="1800" dirty="0">
                <a:latin typeface="+mj-lt"/>
              </a:rPr>
              <a:t>”, Software </a:t>
            </a:r>
            <a:r>
              <a:rPr lang="pt-BR" sz="1800" dirty="0" err="1">
                <a:latin typeface="+mj-lt"/>
              </a:rPr>
              <a:t>registered</a:t>
            </a:r>
            <a:r>
              <a:rPr lang="pt-BR" sz="1800" dirty="0">
                <a:latin typeface="+mj-lt"/>
              </a:rPr>
              <a:t> in </a:t>
            </a:r>
            <a:r>
              <a:rPr lang="pt-BR" sz="1800" dirty="0" err="1">
                <a:latin typeface="+mj-lt"/>
              </a:rPr>
              <a:t>Brazil</a:t>
            </a:r>
            <a:r>
              <a:rPr lang="pt-BR" sz="1800" dirty="0">
                <a:latin typeface="+mj-lt"/>
              </a:rPr>
              <a:t>, </a:t>
            </a:r>
            <a:r>
              <a:rPr lang="pt-BR" sz="1800" dirty="0" err="1">
                <a:latin typeface="+mj-lt"/>
              </a:rPr>
              <a:t>protocol</a:t>
            </a:r>
            <a:r>
              <a:rPr lang="pt-BR" sz="1800" dirty="0">
                <a:latin typeface="+mj-lt"/>
              </a:rPr>
              <a:t> 020120032225, </a:t>
            </a:r>
            <a:r>
              <a:rPr lang="pt-BR" sz="1800" dirty="0" err="1">
                <a:latin typeface="+mj-lt"/>
              </a:rPr>
              <a:t>April</a:t>
            </a:r>
            <a:r>
              <a:rPr lang="pt-BR" sz="1800" dirty="0">
                <a:latin typeface="+mj-lt"/>
              </a:rPr>
              <a:t> 13, 2012.</a:t>
            </a:r>
          </a:p>
          <a:p>
            <a:pPr lvl="0"/>
            <a:endParaRPr lang="pt-BR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25735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29600" cy="5761038"/>
          </a:xfrm>
        </p:spPr>
        <p:txBody>
          <a:bodyPr anchor="t"/>
          <a:lstStyle/>
          <a:p>
            <a:pPr algn="ctr" eaLnBrk="1" hangingPunct="1"/>
            <a:r>
              <a:rPr lang="pt-BR" sz="3600" b="1" dirty="0"/>
              <a:t/>
            </a:r>
            <a:br>
              <a:rPr lang="pt-BR" sz="3600" b="1" dirty="0"/>
            </a:br>
            <a:r>
              <a:rPr lang="pt-BR" sz="3600" b="1" dirty="0"/>
              <a:t/>
            </a:r>
            <a:br>
              <a:rPr lang="pt-BR" sz="3600" b="1" dirty="0"/>
            </a:br>
            <a:r>
              <a:rPr lang="pt-BR" sz="3600" b="1" dirty="0"/>
              <a:t>CONTATO</a:t>
            </a:r>
            <a:br>
              <a:rPr lang="pt-BR" sz="3600" b="1" dirty="0"/>
            </a:br>
            <a:r>
              <a:rPr lang="pt-BR" sz="3600" b="1" dirty="0"/>
              <a:t/>
            </a:r>
            <a:br>
              <a:rPr lang="pt-BR" sz="3600" b="1" dirty="0"/>
            </a:br>
            <a:r>
              <a:rPr lang="pt-BR" sz="3600" b="1" dirty="0"/>
              <a:t>Prof. Sergio V. D. Pamboukian</a:t>
            </a:r>
            <a:br>
              <a:rPr lang="pt-BR" sz="3600" b="1" dirty="0"/>
            </a:br>
            <a:r>
              <a:rPr lang="pt-BR" sz="2800" dirty="0">
                <a:hlinkClick r:id="rId3"/>
              </a:rPr>
              <a:t>sergio.pamboukian@mackenzie.br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>Laboratório </a:t>
            </a:r>
            <a:r>
              <a:rPr lang="pt-BR" sz="2800"/>
              <a:t>de </a:t>
            </a:r>
            <a:r>
              <a:rPr lang="pt-BR" sz="2800" smtClean="0"/>
              <a:t>Geotecnologias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>Fone: 55-11-2114-8953</a:t>
            </a:r>
            <a:br>
              <a:rPr lang="pt-BR" sz="2800" dirty="0"/>
            </a:b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23555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9B171EC-8E70-4808-95A8-4CAA8B2D9715}" type="slidenum">
              <a:rPr lang="pt-BR">
                <a:solidFill>
                  <a:srgbClr val="2F2F2F"/>
                </a:solidFill>
                <a:latin typeface="Constantia" panose="02030602050306030303" pitchFamily="18" charset="0"/>
              </a:rPr>
              <a:pPr eaLnBrk="1" hangingPunct="1"/>
              <a:t>72</a:t>
            </a:fld>
            <a:endParaRPr lang="pt-BR">
              <a:solidFill>
                <a:srgbClr val="2F2F2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964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B3B99639-14D0-4C34-A3AB-7C59676DBD92}"/>
              </a:ext>
            </a:extLst>
          </p:cNvPr>
          <p:cNvSpPr txBox="1">
            <a:spLocks/>
          </p:cNvSpPr>
          <p:nvPr/>
        </p:nvSpPr>
        <p:spPr>
          <a:xfrm>
            <a:off x="107504" y="2132856"/>
            <a:ext cx="8856984" cy="472514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 algn="l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pt-BR" sz="2800" dirty="0">
                <a:latin typeface="+mj-lt"/>
              </a:rPr>
              <a:t>GPS (Estados Unidos): 24 satélites em 6 planos orbitais, 55° - equador, 20.200 km de altitude, órbita de 12h. Total 32 satélites.</a:t>
            </a:r>
          </a:p>
          <a:p>
            <a:pPr marL="274320" lvl="1" indent="-274320" algn="l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pt-BR" sz="2800" dirty="0" err="1">
                <a:latin typeface="+mj-lt"/>
              </a:rPr>
              <a:t>Glonass</a:t>
            </a:r>
            <a:r>
              <a:rPr lang="pt-BR" sz="2800" dirty="0">
                <a:latin typeface="+mj-lt"/>
              </a:rPr>
              <a:t> (Rússia): 24 satélites em 3 planos orbitais, 65° - equador, 19.100 km de altitude, órbita de 11h15min. Total 27 satélites.</a:t>
            </a:r>
          </a:p>
          <a:p>
            <a:pPr marL="274320" lvl="1" indent="-274320" algn="l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pt-BR" sz="2800" dirty="0" err="1">
                <a:latin typeface="+mj-lt"/>
              </a:rPr>
              <a:t>Galileo</a:t>
            </a:r>
            <a:r>
              <a:rPr lang="pt-BR" sz="2800" dirty="0">
                <a:latin typeface="+mj-lt"/>
              </a:rPr>
              <a:t> (União Europeia): previsto para 2.020, 24 satélites em 3 planos orbitais, 56° - equador, 23.222 km de altitude. Total 30 satélites.</a:t>
            </a:r>
          </a:p>
          <a:p>
            <a:pPr marL="274320" lvl="1" indent="-274320" algn="l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pt-BR" sz="2800" dirty="0">
                <a:latin typeface="+mj-lt"/>
                <a:sym typeface="Wingdings" panose="05000000000000000000" pitchFamily="2" charset="2"/>
              </a:rPr>
              <a:t>BeiDou-2 / </a:t>
            </a:r>
            <a:r>
              <a:rPr lang="pt-BR" sz="2800" dirty="0" err="1">
                <a:latin typeface="+mj-lt"/>
                <a:sym typeface="Wingdings" panose="05000000000000000000" pitchFamily="2" charset="2"/>
              </a:rPr>
              <a:t>Compass</a:t>
            </a:r>
            <a:r>
              <a:rPr lang="pt-BR" sz="2800" dirty="0">
                <a:latin typeface="+mj-lt"/>
              </a:rPr>
              <a:t> (China): previsto para 2.020, 35 satélites (27 MEO 21.500 km, 5 GEO, 3 IGSO 55°).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971600" y="1050472"/>
            <a:ext cx="7200800" cy="938368"/>
          </a:xfrm>
        </p:spPr>
        <p:txBody>
          <a:bodyPr>
            <a:noAutofit/>
          </a:bodyPr>
          <a:lstStyle/>
          <a:p>
            <a:pPr algn="ctr"/>
            <a:r>
              <a:rPr lang="pt-BR" sz="4000" dirty="0"/>
              <a:t>Sistemas de Posicionamento Global por Satélite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725432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2008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Órbitas dos satélites</a:t>
            </a:r>
            <a:endParaRPr lang="pt-BR" sz="3600" b="1" dirty="0"/>
          </a:p>
        </p:txBody>
      </p:sp>
      <p:pic>
        <p:nvPicPr>
          <p:cNvPr id="7" name="Picture 2" descr="https://upload.wikimedia.org/wikipedia/commons/thumb/b/b4/Comparison_satellite_navigation_orbits.svg/512px-Comparison_satellite_navigation_orbits.svg.png">
            <a:extLst>
              <a:ext uri="{FF2B5EF4-FFF2-40B4-BE49-F238E27FC236}">
                <a16:creationId xmlns:a16="http://schemas.microsoft.com/office/drawing/2014/main" id="{7F3E8D29-DF76-404A-BDB8-9ABC38F66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7352"/>
            <a:ext cx="5112568" cy="511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5639568" y="2492896"/>
            <a:ext cx="3396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GEO</a:t>
            </a:r>
          </a:p>
          <a:p>
            <a:r>
              <a:rPr lang="pt-BR" dirty="0" err="1"/>
              <a:t>Geostationary</a:t>
            </a:r>
            <a:r>
              <a:rPr lang="pt-BR" dirty="0"/>
              <a:t> </a:t>
            </a:r>
            <a:r>
              <a:rPr lang="pt-BR" dirty="0" err="1"/>
              <a:t>Orbit</a:t>
            </a:r>
            <a:endParaRPr lang="pt-BR" dirty="0"/>
          </a:p>
          <a:p>
            <a:endParaRPr lang="pt-BR" dirty="0"/>
          </a:p>
          <a:p>
            <a:r>
              <a:rPr lang="pt-BR" b="1" dirty="0"/>
              <a:t>IGSO</a:t>
            </a:r>
          </a:p>
          <a:p>
            <a:r>
              <a:rPr lang="pt-BR" dirty="0" err="1"/>
              <a:t>Inclined</a:t>
            </a:r>
            <a:r>
              <a:rPr lang="pt-BR" dirty="0"/>
              <a:t> </a:t>
            </a:r>
            <a:r>
              <a:rPr lang="pt-BR" dirty="0" err="1"/>
              <a:t>GeoSynchronous</a:t>
            </a:r>
            <a:r>
              <a:rPr lang="pt-BR" dirty="0"/>
              <a:t> </a:t>
            </a:r>
            <a:r>
              <a:rPr lang="pt-BR" dirty="0" err="1"/>
              <a:t>Orbit</a:t>
            </a:r>
            <a:endParaRPr lang="pt-BR" dirty="0"/>
          </a:p>
          <a:p>
            <a:endParaRPr lang="pt-BR" dirty="0"/>
          </a:p>
          <a:p>
            <a:r>
              <a:rPr lang="pt-BR" b="1" dirty="0"/>
              <a:t>MEO</a:t>
            </a:r>
          </a:p>
          <a:p>
            <a:r>
              <a:rPr lang="pt-BR" dirty="0" err="1"/>
              <a:t>Medium</a:t>
            </a:r>
            <a:r>
              <a:rPr lang="pt-BR" dirty="0"/>
              <a:t> Earth </a:t>
            </a:r>
            <a:r>
              <a:rPr lang="pt-BR" dirty="0" err="1"/>
              <a:t>Orbit</a:t>
            </a:r>
            <a:endParaRPr lang="pt-BR" dirty="0"/>
          </a:p>
          <a:p>
            <a:endParaRPr lang="pt-BR" dirty="0"/>
          </a:p>
          <a:p>
            <a:r>
              <a:rPr lang="pt-BR" b="1" dirty="0"/>
              <a:t>LEO</a:t>
            </a:r>
          </a:p>
          <a:p>
            <a:r>
              <a:rPr lang="pt-BR" dirty="0" err="1"/>
              <a:t>Low</a:t>
            </a:r>
            <a:r>
              <a:rPr lang="pt-BR" dirty="0"/>
              <a:t> Earth </a:t>
            </a:r>
            <a:r>
              <a:rPr lang="pt-BR" dirty="0" err="1"/>
              <a:t>Orbit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60266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2823</TotalTime>
  <Words>3662</Words>
  <Application>Microsoft Office PowerPoint</Application>
  <PresentationFormat>Apresentação na tela (4:3)</PresentationFormat>
  <Paragraphs>581</Paragraphs>
  <Slides>72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72</vt:i4>
      </vt:variant>
    </vt:vector>
  </HeadingPairs>
  <TitlesOfParts>
    <vt:vector size="83" baseType="lpstr">
      <vt:lpstr>SimSun</vt:lpstr>
      <vt:lpstr>Arial</vt:lpstr>
      <vt:lpstr>Arial Narrow</vt:lpstr>
      <vt:lpstr>Calibri</vt:lpstr>
      <vt:lpstr>Cambria Math</vt:lpstr>
      <vt:lpstr>Constantia</vt:lpstr>
      <vt:lpstr>Symbol</vt:lpstr>
      <vt:lpstr>Times New Roman</vt:lpstr>
      <vt:lpstr>Wingdings</vt:lpstr>
      <vt:lpstr>Wingdings 2</vt:lpstr>
      <vt:lpstr>Fluxo</vt:lpstr>
      <vt:lpstr>GEOLOCAL um sistema de navegação brasileiro independente de GNSS</vt:lpstr>
      <vt:lpstr>GEOLOCAL</vt:lpstr>
      <vt:lpstr>CONCEITOS BÁSICOS</vt:lpstr>
      <vt:lpstr>Determinação de distâncias</vt:lpstr>
      <vt:lpstr>Exemplo</vt:lpstr>
      <vt:lpstr>Posicionamento por Triangulação</vt:lpstr>
      <vt:lpstr>GNSS (Global Navigation Satellite Systems)</vt:lpstr>
      <vt:lpstr>Sistemas de Posicionamento Global por Satélite</vt:lpstr>
      <vt:lpstr>Órbitas dos satélites</vt:lpstr>
      <vt:lpstr>Sistemas Locais por Satélites: QZSS – Japão</vt:lpstr>
      <vt:lpstr>Sistemas Locais por Satélites: QZSS – Japão</vt:lpstr>
      <vt:lpstr>Sistemas Locais por Satélites: NAVIC - Índia</vt:lpstr>
      <vt:lpstr>BeiDou-2 (Compass) - China</vt:lpstr>
      <vt:lpstr>GEOLOCAL</vt:lpstr>
      <vt:lpstr>GEOLOCAL</vt:lpstr>
      <vt:lpstr>VANTAGENS E APLICAÇÕES</vt:lpstr>
      <vt:lpstr>Vantagens</vt:lpstr>
      <vt:lpstr>Vantagens</vt:lpstr>
      <vt:lpstr>Vantagens</vt:lpstr>
      <vt:lpstr>Principais Aplicações</vt:lpstr>
      <vt:lpstr>Setores Interessados</vt:lpstr>
      <vt:lpstr>COMO FUNCIONA O GEOLOCAL  </vt:lpstr>
      <vt:lpstr>GEOLOCAL</vt:lpstr>
      <vt:lpstr>Geometria do Geolocal</vt:lpstr>
      <vt:lpstr>Diagrama esquemático com 4 repetidoras</vt:lpstr>
      <vt:lpstr>Diagrama esquemático com 4 repetidoras</vt:lpstr>
      <vt:lpstr>Diagrama esquemático com 4 repetidoras</vt:lpstr>
      <vt:lpstr>Diagrama esquemático com 4 repetidoras</vt:lpstr>
      <vt:lpstr>Posicionamento de repetidoras e alvo</vt:lpstr>
      <vt:lpstr>DELAYS (ATRASOS)</vt:lpstr>
      <vt:lpstr>Atrasos (delays)</vt:lpstr>
      <vt:lpstr>Path Delay (atraso na Propagação)</vt:lpstr>
      <vt:lpstr>Path Delay (atraso na Propagação)</vt:lpstr>
      <vt:lpstr>Apresentação do PowerPoint</vt:lpstr>
      <vt:lpstr>Apresentação do PowerPoint</vt:lpstr>
      <vt:lpstr>Tempos de Transmissão e Distâncias</vt:lpstr>
      <vt:lpstr>Tempos de Transmissão e Distâncias</vt:lpstr>
      <vt:lpstr>Tempos de Transmissão e Distâncias</vt:lpstr>
      <vt:lpstr>Tempos de Transmissão e Distâncias</vt:lpstr>
      <vt:lpstr>Tempos de Transmissão e Distâncias</vt:lpstr>
      <vt:lpstr>Tempos de Transmissão e Distâncias</vt:lpstr>
      <vt:lpstr>Tempos de Transmissão e Distâncias</vt:lpstr>
      <vt:lpstr>Tempos de Transmissão e Distâncias</vt:lpstr>
      <vt:lpstr>Tempos de Transmissão e Distâncias</vt:lpstr>
      <vt:lpstr>Variáveis envolvidas</vt:lpstr>
      <vt:lpstr>Cálculo iterativo</vt:lpstr>
      <vt:lpstr>Após o cálculo iterativo</vt:lpstr>
      <vt:lpstr>Sincronismo remoto de relógio</vt:lpstr>
      <vt:lpstr>Coordenadas de Alvo remoto</vt:lpstr>
      <vt:lpstr>Simulação prática</vt:lpstr>
      <vt:lpstr>Dados e Resultados</vt:lpstr>
      <vt:lpstr>Apresentação do PowerPoint</vt:lpstr>
      <vt:lpstr>Incertezas</vt:lpstr>
      <vt:lpstr>ESTUDOS FUTUROS</vt:lpstr>
      <vt:lpstr>Escolha da Plataforma</vt:lpstr>
      <vt:lpstr>Geometria para o sistema Geolocal</vt:lpstr>
      <vt:lpstr>Geometria para o sistema Geolocal</vt:lpstr>
      <vt:lpstr>Sistema com 5 bases e 1 repetidora</vt:lpstr>
      <vt:lpstr>Sistema com 12 bases e 4 repetidora</vt:lpstr>
      <vt:lpstr>Geolocal - Fases</vt:lpstr>
      <vt:lpstr>Geolocal - Fase 1 (Projeto MackPesquisa)</vt:lpstr>
      <vt:lpstr>Estudo da Topologia do Sistema</vt:lpstr>
      <vt:lpstr>Planejamento dos testes de campo</vt:lpstr>
      <vt:lpstr>Definição das frequências</vt:lpstr>
      <vt:lpstr>Desenvolvimento dos algoritmos</vt:lpstr>
      <vt:lpstr>Estudo das referências de tempo</vt:lpstr>
      <vt:lpstr>Desenvolvimento dos protótipos</vt:lpstr>
      <vt:lpstr>Equipe Geolocal</vt:lpstr>
      <vt:lpstr>Referências</vt:lpstr>
      <vt:lpstr>Outras referências</vt:lpstr>
      <vt:lpstr>Outras referências</vt:lpstr>
      <vt:lpstr>  CONTATO  Prof. Sergio V. D. Pamboukian sergio.pamboukian@mackenzie.br Laboratório de Geotecnologias Fone: 55-11-2114-8953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Fórum Técnico sobre Geoprocessamento</dc:title>
  <dc:creator>SERGIO_MARI</dc:creator>
  <cp:lastModifiedBy>Perfil</cp:lastModifiedBy>
  <cp:revision>843</cp:revision>
  <cp:lastPrinted>2018-05-10T13:28:47Z</cp:lastPrinted>
  <dcterms:created xsi:type="dcterms:W3CDTF">2012-09-10T12:17:05Z</dcterms:created>
  <dcterms:modified xsi:type="dcterms:W3CDTF">2018-10-09T14:20:57Z</dcterms:modified>
</cp:coreProperties>
</file>