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sldIdLst>
    <p:sldId id="258" r:id="rId2"/>
  </p:sldIdLst>
  <p:sldSz cx="32404050" cy="43205400"/>
  <p:notesSz cx="6864350" cy="9996488"/>
  <p:defaultTextStyle>
    <a:defPPr>
      <a:defRPr lang="pt-BR"/>
    </a:defPPr>
    <a:lvl1pPr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625600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4318000" indent="-3251200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6478588" indent="-4878388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8637588" indent="-6503988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565"/>
    <a:srgbClr val="CC0000"/>
    <a:srgbClr val="FFFFFF"/>
    <a:srgbClr val="FF3399"/>
    <a:srgbClr val="FF0000"/>
    <a:srgbClr val="0033CC"/>
    <a:srgbClr val="1966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89312" autoAdjust="0"/>
  </p:normalViewPr>
  <p:slideViewPr>
    <p:cSldViewPr>
      <p:cViewPr>
        <p:scale>
          <a:sx n="33" d="100"/>
          <a:sy n="33" d="100"/>
        </p:scale>
        <p:origin x="-2046" y="88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756" cy="500833"/>
          </a:xfrm>
          <a:prstGeom prst="rect">
            <a:avLst/>
          </a:prstGeom>
        </p:spPr>
        <p:txBody>
          <a:bodyPr vert="horz" lIns="92893" tIns="46446" rIns="92893" bIns="46446" rtlCol="0"/>
          <a:lstStyle>
            <a:lvl1pPr algn="l" defTabSz="376215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060" y="0"/>
            <a:ext cx="2974756" cy="500833"/>
          </a:xfrm>
          <a:prstGeom prst="rect">
            <a:avLst/>
          </a:prstGeom>
        </p:spPr>
        <p:txBody>
          <a:bodyPr vert="horz" lIns="92893" tIns="46446" rIns="92893" bIns="46446" rtlCol="0"/>
          <a:lstStyle>
            <a:lvl1pPr algn="r" defTabSz="376215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5B16094-512B-41BC-A192-46E08D9EDA8E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749300"/>
            <a:ext cx="28098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93" tIns="46446" rIns="92893" bIns="4644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9" y="4749379"/>
            <a:ext cx="5492094" cy="4498186"/>
          </a:xfrm>
          <a:prstGeom prst="rect">
            <a:avLst/>
          </a:prstGeom>
        </p:spPr>
        <p:txBody>
          <a:bodyPr vert="horz" lIns="92893" tIns="46446" rIns="92893" bIns="46446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94105"/>
            <a:ext cx="2974756" cy="500832"/>
          </a:xfrm>
          <a:prstGeom prst="rect">
            <a:avLst/>
          </a:prstGeom>
        </p:spPr>
        <p:txBody>
          <a:bodyPr vert="horz" lIns="92893" tIns="46446" rIns="92893" bIns="46446" rtlCol="0" anchor="b"/>
          <a:lstStyle>
            <a:lvl1pPr algn="l" defTabSz="376215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060" y="9494105"/>
            <a:ext cx="2974756" cy="500832"/>
          </a:xfrm>
          <a:prstGeom prst="rect">
            <a:avLst/>
          </a:prstGeom>
        </p:spPr>
        <p:txBody>
          <a:bodyPr vert="horz" lIns="92893" tIns="46446" rIns="92893" bIns="46446" rtlCol="0" anchor="b"/>
          <a:lstStyle>
            <a:lvl1pPr algn="r" defTabSz="376215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3CECA27-0A40-4E84-95C0-89C91AAE8F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682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9000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8000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78588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37588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799576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59490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19405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79321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00" name="Espaço Reservado para Número de Slide 3"/>
          <p:cNvSpPr txBox="1">
            <a:spLocks noGrp="1"/>
          </p:cNvSpPr>
          <p:nvPr/>
        </p:nvSpPr>
        <p:spPr bwMode="auto">
          <a:xfrm>
            <a:off x="3888060" y="9494105"/>
            <a:ext cx="2974756" cy="500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93" tIns="46446" rIns="92893" bIns="46446" anchor="b"/>
          <a:lstStyle/>
          <a:p>
            <a:pPr algn="r" defTabSz="4200459">
              <a:defRPr/>
            </a:pPr>
            <a:fld id="{65A6425C-1B65-459D-A193-82263235F112}" type="slidenum">
              <a:rPr lang="pt-BR" sz="1300">
                <a:latin typeface="+mn-lt"/>
              </a:rPr>
              <a:pPr algn="r" defTabSz="4200459">
                <a:defRPr/>
              </a:pPr>
              <a:t>1</a:t>
            </a:fld>
            <a:endParaRPr lang="pt-BR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97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0"/>
            <a:ext cx="27543443" cy="926115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10" y="24483062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EFF1-9DE1-435F-8BB8-C778F3FC47F9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71E4-3F30-4FFF-A4FE-CEF4748E1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8AFC-32BF-4441-9C3E-9958E24695A8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49AB-ED91-48FE-ABD7-F59D61694B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8" y="1730224"/>
            <a:ext cx="7290912" cy="3686460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4"/>
            <a:ext cx="21332667" cy="3686460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036B-E593-4E4D-9299-1120F9464649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47F9-E439-458B-9F26-A0B6B1F34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DEEC-FD70-4724-9574-CE4BAF87EC23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6A7E-4637-406E-9777-96086DD961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5"/>
            <a:ext cx="27543443" cy="945117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991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83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74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6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5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4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40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932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6808-70F1-4DD8-88DB-DD1B3366E5D4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BC05-6C75-49D4-80D4-B19BB2BBF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5" y="10081263"/>
            <a:ext cx="14311788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8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3F11-0444-4A2B-A581-502AC6E529F3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5F32-9A5D-4CB5-9C1E-21AD02A4AB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1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916" indent="0">
              <a:buNone/>
              <a:defRPr sz="9400" b="1"/>
            </a:lvl2pPr>
            <a:lvl3pPr marL="4319830" indent="0">
              <a:buNone/>
              <a:defRPr sz="8500" b="1"/>
            </a:lvl3pPr>
            <a:lvl4pPr marL="6479746" indent="0">
              <a:buNone/>
              <a:defRPr sz="7600" b="1"/>
            </a:lvl4pPr>
            <a:lvl5pPr marL="8639660" indent="0">
              <a:buNone/>
              <a:defRPr sz="7600" b="1"/>
            </a:lvl5pPr>
            <a:lvl6pPr marL="10799576" indent="0">
              <a:buNone/>
              <a:defRPr sz="7600" b="1"/>
            </a:lvl6pPr>
            <a:lvl7pPr marL="12959490" indent="0">
              <a:buNone/>
              <a:defRPr sz="7600" b="1"/>
            </a:lvl7pPr>
            <a:lvl8pPr marL="15119405" indent="0">
              <a:buNone/>
              <a:defRPr sz="7600" b="1"/>
            </a:lvl8pPr>
            <a:lvl9pPr marL="17279321" indent="0">
              <a:buNone/>
              <a:defRPr sz="7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1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916" indent="0">
              <a:buNone/>
              <a:defRPr sz="9400" b="1"/>
            </a:lvl2pPr>
            <a:lvl3pPr marL="4319830" indent="0">
              <a:buNone/>
              <a:defRPr sz="8500" b="1"/>
            </a:lvl3pPr>
            <a:lvl4pPr marL="6479746" indent="0">
              <a:buNone/>
              <a:defRPr sz="7600" b="1"/>
            </a:lvl4pPr>
            <a:lvl5pPr marL="8639660" indent="0">
              <a:buNone/>
              <a:defRPr sz="7600" b="1"/>
            </a:lvl5pPr>
            <a:lvl6pPr marL="10799576" indent="0">
              <a:buNone/>
              <a:defRPr sz="7600" b="1"/>
            </a:lvl6pPr>
            <a:lvl7pPr marL="12959490" indent="0">
              <a:buNone/>
              <a:defRPr sz="7600" b="1"/>
            </a:lvl7pPr>
            <a:lvl8pPr marL="15119405" indent="0">
              <a:buNone/>
              <a:defRPr sz="7600" b="1"/>
            </a:lvl8pPr>
            <a:lvl9pPr marL="17279321" indent="0">
              <a:buNone/>
              <a:defRPr sz="7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4C65-7964-453D-8844-845279D954F5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AB80-3F76-4F27-BB90-DE0E0EAA75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1BB-A760-468C-83AD-78551D41C743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CEC2-D663-4233-93F4-F82A3EF186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22F9-CD24-4666-B04F-A8A8D1E3D085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791C-D8A7-4D42-B6E5-BCA7F1903C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6" y="1720217"/>
            <a:ext cx="10660710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6" y="1720218"/>
            <a:ext cx="18114764" cy="36874612"/>
          </a:xfrm>
        </p:spPr>
        <p:txBody>
          <a:bodyPr/>
          <a:lstStyle>
            <a:lvl1pPr>
              <a:defRPr sz="152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6" y="9041134"/>
            <a:ext cx="10660710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916" indent="0">
              <a:buNone/>
              <a:defRPr sz="5700"/>
            </a:lvl2pPr>
            <a:lvl3pPr marL="4319830" indent="0">
              <a:buNone/>
              <a:defRPr sz="4800"/>
            </a:lvl3pPr>
            <a:lvl4pPr marL="6479746" indent="0">
              <a:buNone/>
              <a:defRPr sz="4200"/>
            </a:lvl4pPr>
            <a:lvl5pPr marL="8639660" indent="0">
              <a:buNone/>
              <a:defRPr sz="4200"/>
            </a:lvl5pPr>
            <a:lvl6pPr marL="10799576" indent="0">
              <a:buNone/>
              <a:defRPr sz="4200"/>
            </a:lvl6pPr>
            <a:lvl7pPr marL="12959490" indent="0">
              <a:buNone/>
              <a:defRPr sz="4200"/>
            </a:lvl7pPr>
            <a:lvl8pPr marL="15119405" indent="0">
              <a:buNone/>
              <a:defRPr sz="4200"/>
            </a:lvl8pPr>
            <a:lvl9pPr marL="17279321" indent="0">
              <a:buNone/>
              <a:defRPr sz="42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2CA9-B946-4ED1-A23D-D197CF5B617E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2D17-3121-4094-AE4E-0B54E7FD31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200"/>
            </a:lvl1pPr>
            <a:lvl2pPr marL="2159916" indent="0">
              <a:buNone/>
              <a:defRPr sz="13200"/>
            </a:lvl2pPr>
            <a:lvl3pPr marL="4319830" indent="0">
              <a:buNone/>
              <a:defRPr sz="11300"/>
            </a:lvl3pPr>
            <a:lvl4pPr marL="6479746" indent="0">
              <a:buNone/>
              <a:defRPr sz="9400"/>
            </a:lvl4pPr>
            <a:lvl5pPr marL="8639660" indent="0">
              <a:buNone/>
              <a:defRPr sz="9400"/>
            </a:lvl5pPr>
            <a:lvl6pPr marL="10799576" indent="0">
              <a:buNone/>
              <a:defRPr sz="9400"/>
            </a:lvl6pPr>
            <a:lvl7pPr marL="12959490" indent="0">
              <a:buNone/>
              <a:defRPr sz="9400"/>
            </a:lvl7pPr>
            <a:lvl8pPr marL="15119405" indent="0">
              <a:buNone/>
              <a:defRPr sz="9400"/>
            </a:lvl8pPr>
            <a:lvl9pPr marL="17279321" indent="0">
              <a:buNone/>
              <a:defRPr sz="94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916" indent="0">
              <a:buNone/>
              <a:defRPr sz="5700"/>
            </a:lvl2pPr>
            <a:lvl3pPr marL="4319830" indent="0">
              <a:buNone/>
              <a:defRPr sz="4800"/>
            </a:lvl3pPr>
            <a:lvl4pPr marL="6479746" indent="0">
              <a:buNone/>
              <a:defRPr sz="4200"/>
            </a:lvl4pPr>
            <a:lvl5pPr marL="8639660" indent="0">
              <a:buNone/>
              <a:defRPr sz="4200"/>
            </a:lvl5pPr>
            <a:lvl6pPr marL="10799576" indent="0">
              <a:buNone/>
              <a:defRPr sz="4200"/>
            </a:lvl6pPr>
            <a:lvl7pPr marL="12959490" indent="0">
              <a:buNone/>
              <a:defRPr sz="4200"/>
            </a:lvl7pPr>
            <a:lvl8pPr marL="15119405" indent="0">
              <a:buNone/>
              <a:defRPr sz="4200"/>
            </a:lvl8pPr>
            <a:lvl9pPr marL="17279321" indent="0">
              <a:buNone/>
              <a:defRPr sz="42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2595-B477-4ED6-9C83-CB3EDA9365E2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784-0C21-4CF4-A3DF-20FE04FB3C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83" tIns="215991" rIns="431983" bIns="2159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>
            <a:lvl1pPr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4289B6-5D15-44B6-910A-41AF81A8A95B}" type="datetimeFigureOut">
              <a:rPr lang="pt-BR"/>
              <a:pPr>
                <a:defRPr/>
              </a:pPr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>
            <a:lvl1pPr algn="ct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>
            <a:lvl1pPr algn="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9C1E69-30FE-4889-B67F-A711463F3D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533312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1066625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599937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2133249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9375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9500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88" indent="-1079500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7088" indent="-1079500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533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449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9363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9279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16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3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746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66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576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49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405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321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3"/>
          <p:cNvSpPr txBox="1">
            <a:spLocks noChangeArrowheads="1"/>
          </p:cNvSpPr>
          <p:nvPr/>
        </p:nvSpPr>
        <p:spPr bwMode="auto">
          <a:xfrm>
            <a:off x="16583248" y="10441305"/>
            <a:ext cx="14867163" cy="166718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14339" name="CaixaDeTexto 20"/>
          <p:cNvSpPr txBox="1">
            <a:spLocks noChangeArrowheads="1"/>
          </p:cNvSpPr>
          <p:nvPr/>
        </p:nvSpPr>
        <p:spPr bwMode="auto">
          <a:xfrm>
            <a:off x="16583248" y="27364629"/>
            <a:ext cx="14867165" cy="90011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pPr marL="114300" algn="ctr">
              <a:lnSpc>
                <a:spcPct val="150000"/>
              </a:lnSpc>
            </a:pPr>
            <a:r>
              <a:rPr lang="pt-BR" sz="4200" b="1" dirty="0" smtClean="0"/>
              <a:t>Conclusões</a:t>
            </a:r>
          </a:p>
          <a:p>
            <a:pPr algn="just"/>
            <a:r>
              <a:rPr lang="pt-BR" sz="4000" dirty="0"/>
              <a:t>Familiarizando-se com os conceitos básicos </a:t>
            </a:r>
            <a:r>
              <a:rPr lang="pt-BR" sz="4000"/>
              <a:t>de </a:t>
            </a:r>
            <a:r>
              <a:rPr lang="pt-BR" sz="4000" smtClean="0"/>
              <a:t>geopro-cessamento </a:t>
            </a:r>
            <a:r>
              <a:rPr lang="pt-BR" sz="4000" dirty="0"/>
              <a:t>e </a:t>
            </a:r>
            <a:r>
              <a:rPr lang="pt-BR" sz="4000"/>
              <a:t>estudando </a:t>
            </a:r>
            <a:r>
              <a:rPr lang="pt-BR" sz="4000" smtClean="0"/>
              <a:t>os SIGs, </a:t>
            </a:r>
            <a:r>
              <a:rPr lang="pt-BR" sz="4000" dirty="0"/>
              <a:t>tornou-se possível utilizar e testar dois métodos de interpolação, o IDW e o RST, para a criação </a:t>
            </a:r>
            <a:r>
              <a:rPr lang="pt-BR" sz="4000"/>
              <a:t>de </a:t>
            </a:r>
            <a:r>
              <a:rPr lang="pt-BR" sz="4000" smtClean="0"/>
              <a:t>superfícies de fundo e de boca das sondagens. </a:t>
            </a:r>
            <a:endParaRPr lang="pt-BR" sz="4000" dirty="0" smtClean="0"/>
          </a:p>
          <a:p>
            <a:pPr algn="just"/>
            <a:r>
              <a:rPr lang="pt-BR" sz="4000" dirty="0" smtClean="0"/>
              <a:t>Para gerar o </a:t>
            </a:r>
            <a:r>
              <a:rPr lang="pt-BR" sz="4000" dirty="0"/>
              <a:t>modelo tridimensional, este estudo utilizou o método RST para a interpolação volumétrica. A visualização em </a:t>
            </a:r>
            <a:r>
              <a:rPr lang="pt-BR" sz="4000" dirty="0" smtClean="0"/>
              <a:t>3D </a:t>
            </a:r>
            <a:r>
              <a:rPr lang="pt-BR" sz="4000" dirty="0"/>
              <a:t>foi possível por meio do </a:t>
            </a:r>
            <a:r>
              <a:rPr lang="pt-BR" sz="4000" i="1" dirty="0"/>
              <a:t>software</a:t>
            </a:r>
            <a:r>
              <a:rPr lang="pt-BR" sz="4000" dirty="0"/>
              <a:t> </a:t>
            </a:r>
            <a:r>
              <a:rPr lang="pt-BR" sz="4000" dirty="0" err="1"/>
              <a:t>ParaView</a:t>
            </a:r>
            <a:r>
              <a:rPr lang="pt-BR" sz="4000" dirty="0"/>
              <a:t>.</a:t>
            </a:r>
          </a:p>
          <a:p>
            <a:pPr algn="just"/>
            <a:r>
              <a:rPr lang="pt-BR" sz="4000" dirty="0" smtClean="0"/>
              <a:t>Conclui-se que é possível gerar um modelo tridimensional do subsolo utilizando os valores de resistência à </a:t>
            </a:r>
            <a:r>
              <a:rPr lang="pt-BR" sz="4000" dirty="0"/>
              <a:t>penetração. Ainda se pode aperfeiçoar o modelo em </a:t>
            </a:r>
            <a:r>
              <a:rPr lang="pt-BR" sz="4000" dirty="0" smtClean="0"/>
              <a:t>3D </a:t>
            </a:r>
            <a:r>
              <a:rPr lang="pt-BR" sz="4000" dirty="0"/>
              <a:t>através da análise de outros parâmetros existentes no método RST, ou outros métodos de interpolação volumétrica, ou </a:t>
            </a:r>
            <a:r>
              <a:rPr lang="pt-BR" sz="4000" i="1" dirty="0"/>
              <a:t>softwares</a:t>
            </a:r>
            <a:r>
              <a:rPr lang="pt-BR" sz="4000" dirty="0"/>
              <a:t> mais específicos, o que já sugere temas para futuros trabalhos.</a:t>
            </a:r>
          </a:p>
          <a:p>
            <a:r>
              <a:rPr lang="pt-BR" sz="4000" dirty="0"/>
              <a:t/>
            </a:r>
            <a:br>
              <a:rPr lang="pt-BR" sz="4000" dirty="0"/>
            </a:br>
            <a:endParaRPr lang="pt-BR" sz="4000" b="1" dirty="0"/>
          </a:p>
        </p:txBody>
      </p:sp>
      <p:sp>
        <p:nvSpPr>
          <p:cNvPr id="14340" name="CaixaDeTexto 19"/>
          <p:cNvSpPr txBox="1">
            <a:spLocks noChangeArrowheads="1"/>
          </p:cNvSpPr>
          <p:nvPr/>
        </p:nvSpPr>
        <p:spPr bwMode="auto">
          <a:xfrm>
            <a:off x="953248" y="27364629"/>
            <a:ext cx="15120314" cy="1385229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pPr algn="just"/>
            <a:endParaRPr lang="pt-BR" sz="600" b="1" dirty="0"/>
          </a:p>
          <a:p>
            <a:pPr algn="ctr"/>
            <a:r>
              <a:rPr lang="pt-BR" sz="4200" b="1" dirty="0"/>
              <a:t>Metodologia</a:t>
            </a:r>
            <a:r>
              <a:rPr lang="pt-BR" sz="4400" b="1" dirty="0"/>
              <a:t> </a:t>
            </a:r>
            <a:endParaRPr lang="pt-BR" sz="4400" b="1" dirty="0" smtClean="0"/>
          </a:p>
          <a:p>
            <a:pPr algn="just"/>
            <a:endParaRPr lang="pt-BR" sz="4400" b="1" dirty="0"/>
          </a:p>
          <a:p>
            <a:pPr algn="just"/>
            <a:r>
              <a:rPr lang="pt-BR" sz="4000" dirty="0"/>
              <a:t>Foram utilizadas pesquisas bibliográficas, documentais e simulações em software. </a:t>
            </a:r>
          </a:p>
          <a:p>
            <a:pPr algn="just"/>
            <a:r>
              <a:rPr lang="pt-BR" sz="4000" dirty="0"/>
              <a:t>As pesquisas bibliográficas auxiliaram na compreensão dos conceitos </a:t>
            </a:r>
            <a:r>
              <a:rPr lang="pt-BR" sz="4000"/>
              <a:t>básicos </a:t>
            </a:r>
            <a:r>
              <a:rPr lang="pt-BR" sz="4000" smtClean="0"/>
              <a:t>de geoprocessamento</a:t>
            </a:r>
            <a:r>
              <a:rPr lang="pt-BR" sz="4000"/>
              <a:t>, </a:t>
            </a:r>
            <a:r>
              <a:rPr lang="pt-BR" sz="4000" smtClean="0"/>
              <a:t>Sistema de Informações Geográficas (SIG) e geoestatística, </a:t>
            </a:r>
            <a:r>
              <a:rPr lang="pt-BR" sz="4000" dirty="0"/>
              <a:t>além dos </a:t>
            </a:r>
            <a:r>
              <a:rPr lang="pt-BR" sz="4000"/>
              <a:t>métodos </a:t>
            </a:r>
            <a:r>
              <a:rPr lang="pt-BR" sz="4000" smtClean="0"/>
              <a:t>diretos </a:t>
            </a:r>
            <a:r>
              <a:rPr lang="pt-BR" sz="4000"/>
              <a:t>e </a:t>
            </a:r>
            <a:r>
              <a:rPr lang="pt-BR" sz="4000" smtClean="0"/>
              <a:t>indiretos </a:t>
            </a:r>
            <a:r>
              <a:rPr lang="pt-BR" sz="4000" dirty="0"/>
              <a:t>de investigação do subsolo</a:t>
            </a:r>
            <a:r>
              <a:rPr lang="pt-BR" sz="4000"/>
              <a:t>. </a:t>
            </a:r>
            <a:r>
              <a:rPr lang="pt-BR" sz="4000" smtClean="0"/>
              <a:t>Tais conceitos auxiliaram na </a:t>
            </a:r>
            <a:r>
              <a:rPr lang="pt-BR" sz="4000" dirty="0"/>
              <a:t>análise e escolha dos </a:t>
            </a:r>
            <a:r>
              <a:rPr lang="pt-BR" sz="4000" i="1" dirty="0"/>
              <a:t>softwares</a:t>
            </a:r>
            <a:r>
              <a:rPr lang="pt-BR" sz="4000" dirty="0"/>
              <a:t> necessários para a modelagem em 3D. </a:t>
            </a:r>
          </a:p>
          <a:p>
            <a:pPr algn="just"/>
            <a:r>
              <a:rPr lang="pt-BR" sz="4000" dirty="0"/>
              <a:t>A pesquisa documental se realizou com base em dados de sondagens já existentes, enquanto as simulações em software se fizeram necessárias para conceber o modelo computacional. </a:t>
            </a:r>
          </a:p>
          <a:p>
            <a:pPr algn="just"/>
            <a:r>
              <a:rPr lang="pt-BR" sz="4000" dirty="0"/>
              <a:t>O QGIS foi usado para realizar o </a:t>
            </a:r>
            <a:r>
              <a:rPr lang="pt-BR" sz="4000" dirty="0" err="1"/>
              <a:t>georreferenciamento</a:t>
            </a:r>
            <a:r>
              <a:rPr lang="pt-BR" sz="4000" dirty="0"/>
              <a:t> do terreno em estudo e dos respectivos pontos de sondagem. </a:t>
            </a:r>
          </a:p>
          <a:p>
            <a:pPr algn="just"/>
            <a:r>
              <a:rPr lang="pt-BR" sz="4000" dirty="0" smtClean="0"/>
              <a:t>Após </a:t>
            </a:r>
            <a:r>
              <a:rPr lang="pt-BR" sz="4000" dirty="0"/>
              <a:t>esta etapa os dados foram inseridos no GRASS e feitas as interpolações por alguns métodos oferecidos no programa como </a:t>
            </a:r>
            <a:r>
              <a:rPr lang="pt-BR" sz="4000" dirty="0" smtClean="0"/>
              <a:t>IDW (Inverso Ponderado </a:t>
            </a:r>
            <a:r>
              <a:rPr lang="pt-BR" sz="4000" dirty="0"/>
              <a:t>da Distância)</a:t>
            </a:r>
            <a:r>
              <a:rPr lang="pt-BR" sz="4000" dirty="0" smtClean="0"/>
              <a:t> </a:t>
            </a:r>
            <a:r>
              <a:rPr lang="pt-BR" sz="4000" dirty="0"/>
              <a:t>e </a:t>
            </a:r>
            <a:r>
              <a:rPr lang="pt-BR" sz="4000" dirty="0" smtClean="0"/>
              <a:t>RST </a:t>
            </a:r>
            <a:r>
              <a:rPr lang="pt-BR" sz="4000" dirty="0"/>
              <a:t>(</a:t>
            </a:r>
            <a:r>
              <a:rPr lang="pt-BR" sz="4000" dirty="0" err="1"/>
              <a:t>Spline</a:t>
            </a:r>
            <a:r>
              <a:rPr lang="pt-BR" sz="4000" dirty="0"/>
              <a:t> Regularizada por Tensão</a:t>
            </a:r>
            <a:r>
              <a:rPr lang="pt-BR" sz="4000" dirty="0" smtClean="0"/>
              <a:t>).</a:t>
            </a:r>
            <a:endParaRPr lang="pt-BR" sz="4000" dirty="0"/>
          </a:p>
          <a:p>
            <a:pPr algn="just"/>
            <a:r>
              <a:rPr lang="pt-BR" sz="4000" dirty="0"/>
              <a:t>Para visualizar o </a:t>
            </a:r>
            <a:r>
              <a:rPr lang="pt-BR" sz="4000" dirty="0" smtClean="0"/>
              <a:t>sólido </a:t>
            </a:r>
            <a:r>
              <a:rPr lang="pt-BR" sz="4000" dirty="0"/>
              <a:t>gerado pelas interpolações em 3D foi escolhido o software </a:t>
            </a:r>
            <a:r>
              <a:rPr lang="pt-BR" sz="4000" dirty="0" err="1"/>
              <a:t>ParaView</a:t>
            </a:r>
            <a:r>
              <a:rPr lang="pt-BR" sz="4000" dirty="0"/>
              <a:t>.</a:t>
            </a:r>
          </a:p>
          <a:p>
            <a:endParaRPr lang="en-US" sz="4000" dirty="0"/>
          </a:p>
          <a:p>
            <a:endParaRPr lang="pt-BR" sz="4000" b="1" dirty="0"/>
          </a:p>
          <a:p>
            <a:endParaRPr lang="pt-BR" sz="4000" dirty="0"/>
          </a:p>
        </p:txBody>
      </p:sp>
      <p:sp>
        <p:nvSpPr>
          <p:cNvPr id="14341" name="CaixaDeTexto 18"/>
          <p:cNvSpPr txBox="1">
            <a:spLocks noChangeArrowheads="1"/>
          </p:cNvSpPr>
          <p:nvPr/>
        </p:nvSpPr>
        <p:spPr bwMode="auto">
          <a:xfrm>
            <a:off x="988139" y="10432055"/>
            <a:ext cx="15120314" cy="166718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pPr algn="ctr"/>
            <a:r>
              <a:rPr lang="pt-BR" sz="4200" dirty="0"/>
              <a:t> </a:t>
            </a:r>
            <a:r>
              <a:rPr lang="pt-BR" sz="4200" b="1" dirty="0"/>
              <a:t>Introdução</a:t>
            </a:r>
          </a:p>
          <a:p>
            <a:pPr algn="just"/>
            <a:endParaRPr lang="pt-BR" sz="4200" b="1" dirty="0"/>
          </a:p>
          <a:p>
            <a:pPr algn="just"/>
            <a:r>
              <a:rPr lang="pt-BR" sz="4000" dirty="0"/>
              <a:t>Projetos </a:t>
            </a:r>
            <a:r>
              <a:rPr lang="pt-BR" sz="4000"/>
              <a:t>de </a:t>
            </a:r>
            <a:r>
              <a:rPr lang="pt-BR" sz="4000" smtClean="0"/>
              <a:t>Engenharia Civil demandam </a:t>
            </a:r>
            <a:r>
              <a:rPr lang="pt-BR" sz="4000" dirty="0"/>
              <a:t>diversos </a:t>
            </a:r>
            <a:r>
              <a:rPr lang="pt-BR" sz="4000"/>
              <a:t>estudos </a:t>
            </a:r>
            <a:r>
              <a:rPr lang="pt-BR" sz="4000" smtClean="0"/>
              <a:t>preliminares, entre eles </a:t>
            </a:r>
            <a:r>
              <a:rPr lang="pt-BR" sz="4000" dirty="0" smtClean="0"/>
              <a:t>as </a:t>
            </a:r>
            <a:r>
              <a:rPr lang="pt-BR" sz="4000"/>
              <a:t>análises </a:t>
            </a:r>
            <a:r>
              <a:rPr lang="pt-BR" sz="4000" smtClean="0"/>
              <a:t>geológicas. Para a </a:t>
            </a:r>
            <a:r>
              <a:rPr lang="pt-BR" sz="4000" dirty="0"/>
              <a:t>investigação </a:t>
            </a:r>
            <a:r>
              <a:rPr lang="pt-BR" sz="4000"/>
              <a:t>do </a:t>
            </a:r>
            <a:r>
              <a:rPr lang="pt-BR" sz="4000" smtClean="0"/>
              <a:t>subsolo são utilizados </a:t>
            </a:r>
            <a:r>
              <a:rPr lang="pt-BR" sz="4000"/>
              <a:t>métodos </a:t>
            </a:r>
            <a:r>
              <a:rPr lang="pt-BR" sz="4000" smtClean="0"/>
              <a:t>diretos e indiretos. Os métodos </a:t>
            </a:r>
            <a:r>
              <a:rPr lang="pt-BR" sz="4000" smtClean="0"/>
              <a:t>diretos </a:t>
            </a:r>
            <a:r>
              <a:rPr lang="pt-BR" sz="4000" smtClean="0"/>
              <a:t>englobam </a:t>
            </a:r>
            <a:r>
              <a:rPr lang="pt-BR" sz="4000" dirty="0"/>
              <a:t>sondagens </a:t>
            </a:r>
            <a:r>
              <a:rPr lang="pt-BR" sz="4000"/>
              <a:t>à </a:t>
            </a:r>
            <a:r>
              <a:rPr lang="pt-BR" sz="4000" smtClean="0"/>
              <a:t>percussão e </a:t>
            </a:r>
            <a:r>
              <a:rPr lang="pt-BR" sz="4000" dirty="0"/>
              <a:t>a trado, </a:t>
            </a:r>
            <a:r>
              <a:rPr lang="pt-BR" sz="4000" dirty="0" smtClean="0"/>
              <a:t>entre </a:t>
            </a:r>
            <a:r>
              <a:rPr lang="pt-BR" sz="4000" dirty="0"/>
              <a:t>outras</a:t>
            </a:r>
            <a:r>
              <a:rPr lang="pt-BR" sz="4000"/>
              <a:t>, </a:t>
            </a:r>
            <a:r>
              <a:rPr lang="pt-BR" sz="4000" smtClean="0"/>
              <a:t>e </a:t>
            </a:r>
            <a:r>
              <a:rPr lang="pt-BR" sz="4000" dirty="0"/>
              <a:t>mostram a composição do solo no ponto de coleta sem, entretanto, indicar a composição no entorno do ponto </a:t>
            </a:r>
            <a:r>
              <a:rPr lang="pt-BR" sz="4000"/>
              <a:t>em </a:t>
            </a:r>
            <a:r>
              <a:rPr lang="pt-BR" sz="4000" smtClean="0"/>
              <a:t>estudo. Os métodos </a:t>
            </a:r>
            <a:r>
              <a:rPr lang="pt-BR" sz="4000" dirty="0" smtClean="0"/>
              <a:t>indiretos, como o </a:t>
            </a:r>
            <a:r>
              <a:rPr lang="pt-BR" sz="4000" i="1" dirty="0" err="1" smtClean="0"/>
              <a:t>Ground</a:t>
            </a:r>
            <a:r>
              <a:rPr lang="pt-BR" sz="4000" i="1" dirty="0" smtClean="0"/>
              <a:t> </a:t>
            </a:r>
            <a:r>
              <a:rPr lang="pt-BR" sz="4000" i="1" dirty="0" err="1" smtClean="0"/>
              <a:t>Penetrating</a:t>
            </a:r>
            <a:r>
              <a:rPr lang="pt-BR" sz="4000" i="1" dirty="0" smtClean="0"/>
              <a:t> Radar</a:t>
            </a:r>
            <a:r>
              <a:rPr lang="pt-BR" sz="4000" dirty="0" smtClean="0"/>
              <a:t> (GPR) e o </a:t>
            </a:r>
            <a:r>
              <a:rPr lang="pt-BR" sz="4000" dirty="0" err="1" smtClean="0"/>
              <a:t>geosísmico</a:t>
            </a:r>
            <a:r>
              <a:rPr lang="pt-BR" sz="4000" smtClean="0"/>
              <a:t>, </a:t>
            </a:r>
            <a:r>
              <a:rPr lang="pt-BR" sz="4000" smtClean="0"/>
              <a:t>analisam </a:t>
            </a:r>
            <a:r>
              <a:rPr lang="pt-BR" sz="4000" dirty="0" smtClean="0"/>
              <a:t>materiais e estruturas geológicas presentes no subsolo sem a coleta de amostras e possibilitam a criação de um mapeamento geológico.</a:t>
            </a:r>
          </a:p>
          <a:p>
            <a:pPr algn="just"/>
            <a:r>
              <a:rPr lang="pt-BR" sz="4000" dirty="0" smtClean="0"/>
              <a:t>Abordando uma </a:t>
            </a:r>
            <a:r>
              <a:rPr lang="pt-BR" sz="4000" dirty="0"/>
              <a:t>das técnicas mais utilizadas para análises geológicas </a:t>
            </a:r>
            <a:r>
              <a:rPr lang="pt-BR" sz="4000" dirty="0" smtClean="0"/>
              <a:t>do </a:t>
            </a:r>
            <a:r>
              <a:rPr lang="pt-BR" sz="4000" dirty="0"/>
              <a:t>subsolo, a sondagem à percussão</a:t>
            </a:r>
            <a:r>
              <a:rPr lang="pt-BR" sz="4000" dirty="0" smtClean="0"/>
              <a:t>, e com objetivo de </a:t>
            </a:r>
            <a:r>
              <a:rPr lang="pt-BR" sz="4000" dirty="0"/>
              <a:t>evitar sub ou superdimensionamento das </a:t>
            </a:r>
            <a:r>
              <a:rPr lang="pt-BR" sz="4000" dirty="0" smtClean="0"/>
              <a:t>fundações, verificou-se a </a:t>
            </a:r>
            <a:r>
              <a:rPr lang="pt-BR" sz="4000" dirty="0"/>
              <a:t>possibilidade de gerar um modelo computacional </a:t>
            </a:r>
            <a:r>
              <a:rPr lang="pt-BR" sz="4000" dirty="0" smtClean="0"/>
              <a:t>3D do </a:t>
            </a:r>
            <a:r>
              <a:rPr lang="pt-BR" sz="4000" dirty="0"/>
              <a:t>subsolo a partir de dados deste tipo de </a:t>
            </a:r>
            <a:r>
              <a:rPr lang="pt-BR" sz="4000" dirty="0" smtClean="0"/>
              <a:t>sondagem, que </a:t>
            </a:r>
            <a:r>
              <a:rPr lang="pt-BR" sz="4000" dirty="0"/>
              <a:t>forneça a resistência do solo no terreno estudado, com o auxílio do geoprocessamento e da </a:t>
            </a:r>
            <a:r>
              <a:rPr lang="pt-BR" sz="4000" dirty="0" err="1"/>
              <a:t>geoestatística</a:t>
            </a:r>
            <a:r>
              <a:rPr lang="pt-BR" sz="4000" dirty="0"/>
              <a:t>, utilizando </a:t>
            </a:r>
            <a:r>
              <a:rPr lang="pt-BR" sz="4000"/>
              <a:t>interpolações </a:t>
            </a:r>
            <a:r>
              <a:rPr lang="pt-BR" sz="4000" smtClean="0"/>
              <a:t>por </a:t>
            </a:r>
            <a:r>
              <a:rPr lang="pt-BR" sz="4000" dirty="0"/>
              <a:t>meio </a:t>
            </a:r>
            <a:r>
              <a:rPr lang="pt-BR" sz="4000"/>
              <a:t>de </a:t>
            </a:r>
            <a:r>
              <a:rPr lang="pt-BR" sz="4000" i="1" smtClean="0"/>
              <a:t>softwares</a:t>
            </a:r>
            <a:r>
              <a:rPr lang="pt-BR" sz="4000" smtClean="0"/>
              <a:t>.</a:t>
            </a:r>
            <a:endParaRPr lang="pt-BR" sz="4000" dirty="0"/>
          </a:p>
          <a:p>
            <a:pPr algn="just"/>
            <a:endParaRPr lang="pt-BR" sz="4000" b="1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4348" y="5671552"/>
            <a:ext cx="32068674" cy="204999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lIns="106662" tIns="53331" rIns="106662" bIns="53331" anchor="ctr" anchorCtr="1"/>
          <a:lstStyle/>
          <a:p>
            <a:pPr algn="ctr"/>
            <a:r>
              <a:rPr lang="pt-BR" sz="8800" b="1" smtClean="0"/>
              <a:t>MODELAGEM COMPUTACIONAL</a:t>
            </a:r>
          </a:p>
          <a:p>
            <a:pPr algn="ctr"/>
            <a:r>
              <a:rPr lang="pt-BR" sz="8800" b="1" smtClean="0"/>
              <a:t>PARA INVESTIGAÇÃO DO SUBSOLO</a:t>
            </a:r>
          </a:p>
          <a:p>
            <a:pPr algn="ctr"/>
            <a:r>
              <a:rPr lang="pt-BR" sz="8800" smtClean="0"/>
              <a:t> 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344" name="Rectangle 481"/>
          <p:cNvSpPr>
            <a:spLocks noChangeArrowheads="1"/>
          </p:cNvSpPr>
          <p:nvPr/>
        </p:nvSpPr>
        <p:spPr bwMode="auto">
          <a:xfrm>
            <a:off x="6970713" y="17721086"/>
            <a:ext cx="5603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5" name="Rectangle 485"/>
          <p:cNvSpPr>
            <a:spLocks noChangeArrowheads="1"/>
          </p:cNvSpPr>
          <p:nvPr/>
        </p:nvSpPr>
        <p:spPr bwMode="auto">
          <a:xfrm>
            <a:off x="6970713" y="17721086"/>
            <a:ext cx="584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6" name="Rectangle 489"/>
          <p:cNvSpPr>
            <a:spLocks noChangeArrowheads="1"/>
          </p:cNvSpPr>
          <p:nvPr/>
        </p:nvSpPr>
        <p:spPr bwMode="auto">
          <a:xfrm>
            <a:off x="6970713" y="17721086"/>
            <a:ext cx="571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7" name="Rectangle 501"/>
          <p:cNvSpPr>
            <a:spLocks noChangeArrowheads="1"/>
          </p:cNvSpPr>
          <p:nvPr/>
        </p:nvSpPr>
        <p:spPr bwMode="auto">
          <a:xfrm>
            <a:off x="6970713" y="17721086"/>
            <a:ext cx="584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8" name="Rectangle 516"/>
          <p:cNvSpPr>
            <a:spLocks noChangeArrowheads="1"/>
          </p:cNvSpPr>
          <p:nvPr/>
        </p:nvSpPr>
        <p:spPr bwMode="auto">
          <a:xfrm>
            <a:off x="6970713" y="17721086"/>
            <a:ext cx="584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5" name="Retângulo 4"/>
          <p:cNvSpPr/>
          <p:nvPr/>
        </p:nvSpPr>
        <p:spPr>
          <a:xfrm>
            <a:off x="16604428" y="10469524"/>
            <a:ext cx="14867164" cy="1037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dirty="0">
                <a:latin typeface="Arial" pitchFamily="34" charset="0"/>
                <a:cs typeface="Arial" pitchFamily="34" charset="0"/>
              </a:rPr>
              <a:t>Resultados e Discussão</a:t>
            </a:r>
          </a:p>
          <a:p>
            <a:pPr algn="ctr"/>
            <a:endParaRPr lang="pt-BR" sz="4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000" dirty="0"/>
              <a:t>Comparando-se os resultados dos dois métodos de interpolação estudados, o método RST se mostrou mais eficaz e coerente com a </a:t>
            </a:r>
            <a:r>
              <a:rPr lang="pt-BR" sz="4000" dirty="0" smtClean="0"/>
              <a:t>realidade. Para a escolha do melhor método e melhores parâmetros foram feitas validação cruzada, cálculos de desvios  e comparações visuais</a:t>
            </a:r>
          </a:p>
          <a:p>
            <a:pPr algn="just"/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4000" dirty="0" smtClean="0"/>
              <a:t>Após definição dos melhores parâmetros para as superfícies, foram realizados os testes em </a:t>
            </a:r>
            <a:r>
              <a:rPr lang="pt-BR" sz="4000" dirty="0"/>
              <a:t>3D no </a:t>
            </a:r>
            <a:r>
              <a:rPr lang="pt-BR" sz="4000" i="1" dirty="0"/>
              <a:t>software</a:t>
            </a:r>
            <a:r>
              <a:rPr lang="pt-BR" sz="4000" dirty="0"/>
              <a:t> </a:t>
            </a:r>
            <a:r>
              <a:rPr lang="pt-BR" sz="4000" dirty="0" err="1" smtClean="0"/>
              <a:t>ParaView</a:t>
            </a:r>
            <a:r>
              <a:rPr lang="pt-BR" sz="4000" dirty="0" smtClean="0"/>
              <a:t>, que demonstraram </a:t>
            </a:r>
            <a:r>
              <a:rPr lang="pt-BR" sz="4000" dirty="0"/>
              <a:t>que o modelo </a:t>
            </a:r>
            <a:r>
              <a:rPr lang="pt-BR" sz="4000" dirty="0" smtClean="0"/>
              <a:t>gerado </a:t>
            </a:r>
            <a:r>
              <a:rPr lang="pt-BR" sz="4000" dirty="0"/>
              <a:t>é </a:t>
            </a:r>
            <a:r>
              <a:rPr lang="pt-BR" sz="4000" dirty="0" smtClean="0"/>
              <a:t>aproximado</a:t>
            </a:r>
            <a:r>
              <a:rPr lang="pt-BR" sz="4000" smtClean="0"/>
              <a:t>. </a:t>
            </a:r>
            <a:endParaRPr lang="pt-BR" sz="4000" dirty="0"/>
          </a:p>
        </p:txBody>
      </p:sp>
      <p:sp>
        <p:nvSpPr>
          <p:cNvPr id="26" name="CaixaDeTexto 20"/>
          <p:cNvSpPr txBox="1">
            <a:spLocks noChangeArrowheads="1"/>
          </p:cNvSpPr>
          <p:nvPr/>
        </p:nvSpPr>
        <p:spPr bwMode="auto">
          <a:xfrm>
            <a:off x="16584881" y="36724590"/>
            <a:ext cx="14865530" cy="449233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endParaRPr lang="pt-BR" sz="4200" dirty="0"/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16583248" y="37804725"/>
            <a:ext cx="14824806" cy="34121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marL="114300" algn="ctr">
              <a:lnSpc>
                <a:spcPct val="150000"/>
              </a:lnSpc>
            </a:pPr>
            <a:r>
              <a:rPr lang="pt-BR" sz="4200" b="1" dirty="0"/>
              <a:t>Referências </a:t>
            </a:r>
            <a:r>
              <a:rPr lang="pt-BR" sz="4200" b="1" dirty="0" smtClean="0"/>
              <a:t>Bibliográficas</a:t>
            </a:r>
          </a:p>
          <a:p>
            <a:r>
              <a:rPr lang="pt-BR" sz="3200" dirty="0" smtClean="0"/>
              <a:t>CANELLO</a:t>
            </a:r>
            <a:r>
              <a:rPr lang="pt-BR" sz="3200" dirty="0"/>
              <a:t>, Vivian </a:t>
            </a:r>
            <a:r>
              <a:rPr lang="pt-BR" sz="3200" dirty="0" err="1"/>
              <a:t>Athaydes</a:t>
            </a:r>
            <a:r>
              <a:rPr lang="pt-BR" sz="3200" dirty="0"/>
              <a:t>. </a:t>
            </a:r>
            <a:r>
              <a:rPr lang="pt-BR" sz="3200" b="1" dirty="0"/>
              <a:t>Estudo baseado na interpolação3D dos valores de RQD: Barragem </a:t>
            </a:r>
            <a:r>
              <a:rPr lang="pt-BR" sz="3200" b="1"/>
              <a:t>de </a:t>
            </a:r>
            <a:r>
              <a:rPr lang="pt-BR" sz="3200" b="1" smtClean="0"/>
              <a:t>Itaipu.</a:t>
            </a:r>
            <a:r>
              <a:rPr lang="pt-BR" sz="3200" smtClean="0"/>
              <a:t> </a:t>
            </a:r>
            <a:r>
              <a:rPr lang="pt-BR" sz="3200" smtClean="0"/>
              <a:t>2011. 1 v. Dissertação (Mestrado) - Curso de Ciências, Geotecnia, Universidade de São Paulo, São Carlos, 2011.</a:t>
            </a:r>
            <a:endParaRPr lang="pt-BR" sz="3200" dirty="0" smtClean="0"/>
          </a:p>
          <a:p>
            <a:endParaRPr lang="pt-BR" sz="1800" dirty="0" smtClean="0"/>
          </a:p>
          <a:p>
            <a:r>
              <a:rPr lang="pt-BR" sz="3200" dirty="0"/>
              <a:t>FONTELES, </a:t>
            </a:r>
            <a:r>
              <a:rPr lang="pt-BR" sz="3200" dirty="0" err="1"/>
              <a:t>Helano</a:t>
            </a:r>
            <a:r>
              <a:rPr lang="pt-BR" sz="3200" dirty="0"/>
              <a:t> Regis da Nóbrega. </a:t>
            </a:r>
            <a:r>
              <a:rPr lang="pt-BR" sz="3200" b="1" dirty="0"/>
              <a:t>Caracterização Geotécnica do Subsolo da Porção Nordeste do Município de Fortaleza (CE) com Base em </a:t>
            </a:r>
            <a:r>
              <a:rPr lang="pt-BR" sz="3200" b="1" dirty="0" err="1"/>
              <a:t>Geoestatística</a:t>
            </a:r>
            <a:r>
              <a:rPr lang="pt-BR" sz="3200" dirty="0"/>
              <a:t>. Dissertação (Mestrado em </a:t>
            </a:r>
            <a:r>
              <a:rPr lang="pt-BR" sz="3200" dirty="0" err="1"/>
              <a:t>Geotecnia</a:t>
            </a:r>
            <a:r>
              <a:rPr lang="pt-BR" sz="3200" dirty="0"/>
              <a:t>) - Universidade de São Paulo, Escola de Engenharia de São Carlos, 2003.</a:t>
            </a:r>
          </a:p>
          <a:p>
            <a:endParaRPr lang="pt-BR" sz="3000" dirty="0"/>
          </a:p>
          <a:p>
            <a:pPr marL="114300" algn="ctr">
              <a:lnSpc>
                <a:spcPct val="150000"/>
              </a:lnSpc>
            </a:pPr>
            <a:endParaRPr lang="pt-BR" sz="42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719456" y="723530"/>
            <a:ext cx="31582376" cy="4317100"/>
            <a:chOff x="986747" y="723530"/>
            <a:chExt cx="31582376" cy="4639588"/>
          </a:xfrm>
        </p:grpSpPr>
        <p:pic>
          <p:nvPicPr>
            <p:cNvPr id="25" name="Imagem 24" descr="simbolo_M[1]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6747" y="1150173"/>
              <a:ext cx="2880994" cy="301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m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90531" y="723530"/>
              <a:ext cx="6378592" cy="463958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401" y="767299"/>
              <a:ext cx="22994111" cy="3601890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22115" y="14904000"/>
            <a:ext cx="6749034" cy="32514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1215" y="22682835"/>
            <a:ext cx="5387808" cy="338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2970" y="15121890"/>
            <a:ext cx="7512006" cy="25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 bwMode="auto">
          <a:xfrm>
            <a:off x="9484798" y="26165450"/>
            <a:ext cx="5730657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2400" dirty="0" smtClean="0"/>
              <a:t>Pontos onde a resistência esta entre</a:t>
            </a:r>
          </a:p>
          <a:p>
            <a:pPr algn="ctr" defTabSz="1066625"/>
            <a:r>
              <a:rPr lang="pt-BR" sz="2400" dirty="0" smtClean="0"/>
              <a:t> 0-5 golpes em 30 cm</a:t>
            </a:r>
            <a:endParaRPr lang="pt-BR" sz="1400" dirty="0" smtClean="0"/>
          </a:p>
        </p:txBody>
      </p:sp>
      <p:sp>
        <p:nvSpPr>
          <p:cNvPr id="28" name="CaixaDeTexto 27"/>
          <p:cNvSpPr txBox="1"/>
          <p:nvPr/>
        </p:nvSpPr>
        <p:spPr bwMode="auto">
          <a:xfrm>
            <a:off x="2160271" y="26165450"/>
            <a:ext cx="6388026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2400" dirty="0"/>
              <a:t>Pontos de N</a:t>
            </a:r>
            <a:r>
              <a:rPr lang="pt-BR" sz="2400" baseline="-25000" dirty="0"/>
              <a:t>SPT</a:t>
            </a:r>
            <a:r>
              <a:rPr lang="pt-BR" sz="2400" dirty="0"/>
              <a:t> importados metro a </a:t>
            </a:r>
            <a:r>
              <a:rPr lang="pt-BR" sz="2400" dirty="0" smtClean="0"/>
              <a:t>metro</a:t>
            </a:r>
          </a:p>
          <a:p>
            <a:pPr algn="ctr" defTabSz="1066625"/>
            <a:r>
              <a:rPr lang="pt-BR" sz="2400" dirty="0" smtClean="0"/>
              <a:t> de </a:t>
            </a:r>
            <a:r>
              <a:rPr lang="pt-BR" sz="2400" dirty="0"/>
              <a:t>cada </a:t>
            </a:r>
            <a:r>
              <a:rPr lang="pt-BR" sz="2400" dirty="0" smtClean="0"/>
              <a:t>sondagem -  Método RST</a:t>
            </a:r>
            <a:endParaRPr lang="pt-BR" sz="1400" dirty="0" smtClean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88139" y="7926532"/>
            <a:ext cx="30441093" cy="195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6662" tIns="53331" rIns="106662" bIns="53331">
            <a:spAutoFit/>
          </a:bodyPr>
          <a:lstStyle/>
          <a:p>
            <a:pPr algn="ctr" defTabSz="1065213"/>
            <a:r>
              <a:rPr lang="pt-BR" sz="4000" smtClean="0">
                <a:solidFill>
                  <a:schemeClr val="tx2"/>
                </a:solidFill>
              </a:rPr>
              <a:t>Alunos: </a:t>
            </a:r>
            <a:r>
              <a:rPr lang="pt-BR" sz="4000" dirty="0">
                <a:solidFill>
                  <a:schemeClr val="tx2"/>
                </a:solidFill>
              </a:rPr>
              <a:t>Daniela </a:t>
            </a:r>
            <a:r>
              <a:rPr lang="pt-BR" sz="4000" dirty="0" err="1" smtClean="0">
                <a:solidFill>
                  <a:schemeClr val="tx2"/>
                </a:solidFill>
              </a:rPr>
              <a:t>Villibor</a:t>
            </a:r>
            <a:r>
              <a:rPr lang="pt-BR" sz="4000" dirty="0" smtClean="0">
                <a:solidFill>
                  <a:schemeClr val="tx2"/>
                </a:solidFill>
              </a:rPr>
              <a:t> Amaral, </a:t>
            </a:r>
            <a:r>
              <a:rPr lang="pt-BR" sz="4000" dirty="0">
                <a:solidFill>
                  <a:schemeClr val="tx2"/>
                </a:solidFill>
              </a:rPr>
              <a:t>Joseane </a:t>
            </a:r>
            <a:r>
              <a:rPr lang="pt-BR" sz="4000" dirty="0" smtClean="0">
                <a:solidFill>
                  <a:schemeClr val="tx2"/>
                </a:solidFill>
              </a:rPr>
              <a:t>Batista Feitosa</a:t>
            </a:r>
            <a:r>
              <a:rPr lang="pt-BR" sz="4000" dirty="0">
                <a:solidFill>
                  <a:schemeClr val="tx2"/>
                </a:solidFill>
              </a:rPr>
              <a:t>, Michelle </a:t>
            </a:r>
            <a:r>
              <a:rPr lang="pt-BR" sz="4000" dirty="0" smtClean="0">
                <a:solidFill>
                  <a:schemeClr val="tx2"/>
                </a:solidFill>
              </a:rPr>
              <a:t> Andrade Mongiat        </a:t>
            </a:r>
          </a:p>
          <a:p>
            <a:pPr algn="ctr" defTabSz="1065213"/>
            <a:r>
              <a:rPr lang="pt-BR" sz="4000" smtClean="0">
                <a:solidFill>
                  <a:schemeClr val="tx2"/>
                </a:solidFill>
              </a:rPr>
              <a:t>  </a:t>
            </a:r>
            <a:r>
              <a:rPr lang="pt-BR" sz="4000" smtClean="0">
                <a:solidFill>
                  <a:schemeClr val="tx2"/>
                </a:solidFill>
              </a:rPr>
              <a:t>Orientador: Sergio </a:t>
            </a:r>
            <a:r>
              <a:rPr lang="pt-BR" sz="4000" dirty="0">
                <a:solidFill>
                  <a:schemeClr val="tx2"/>
                </a:solidFill>
              </a:rPr>
              <a:t>Vicente </a:t>
            </a:r>
            <a:r>
              <a:rPr lang="pt-BR" sz="4000" dirty="0" err="1">
                <a:solidFill>
                  <a:schemeClr val="tx2"/>
                </a:solidFill>
              </a:rPr>
              <a:t>Denser</a:t>
            </a:r>
            <a:r>
              <a:rPr lang="pt-BR" sz="4000" dirty="0">
                <a:solidFill>
                  <a:schemeClr val="tx2"/>
                </a:solidFill>
              </a:rPr>
              <a:t> </a:t>
            </a:r>
            <a:r>
              <a:rPr lang="pt-BR" sz="4000" dirty="0" err="1">
                <a:solidFill>
                  <a:schemeClr val="tx2"/>
                </a:solidFill>
              </a:rPr>
              <a:t>Pamboukian</a:t>
            </a:r>
            <a:endParaRPr lang="pt-BR" sz="4000" b="1" dirty="0">
              <a:solidFill>
                <a:schemeClr val="tx2"/>
              </a:solidFill>
            </a:endParaRPr>
          </a:p>
          <a:p>
            <a:pPr algn="ctr" defTabSz="1065213"/>
            <a:r>
              <a:rPr lang="pt-BR" sz="4000" b="1" dirty="0">
                <a:solidFill>
                  <a:schemeClr val="tx2"/>
                </a:solidFill>
              </a:rPr>
              <a:t>Universidade Presbiteriana Mackenzie </a:t>
            </a:r>
            <a:r>
              <a:rPr lang="pt-BR" sz="4000" dirty="0">
                <a:solidFill>
                  <a:schemeClr val="tx2"/>
                </a:solidFill>
              </a:rPr>
              <a:t>– </a:t>
            </a:r>
            <a:r>
              <a:rPr lang="pt-BR" sz="4000" b="1" dirty="0">
                <a:solidFill>
                  <a:schemeClr val="tx2"/>
                </a:solidFill>
              </a:rPr>
              <a:t>Curso de Engenharia Civil</a:t>
            </a:r>
          </a:p>
        </p:txBody>
      </p:sp>
      <p:sp>
        <p:nvSpPr>
          <p:cNvPr id="30" name="CaixaDeTexto 29"/>
          <p:cNvSpPr txBox="1"/>
          <p:nvPr/>
        </p:nvSpPr>
        <p:spPr bwMode="auto">
          <a:xfrm>
            <a:off x="17282160" y="18002250"/>
            <a:ext cx="6388026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2400" smtClean="0"/>
              <a:t>Superfície </a:t>
            </a:r>
            <a:r>
              <a:rPr lang="pt-BR" sz="2400" smtClean="0"/>
              <a:t>de </a:t>
            </a:r>
            <a:r>
              <a:rPr lang="pt-BR" sz="2400" dirty="0" smtClean="0"/>
              <a:t>fundo</a:t>
            </a:r>
            <a:r>
              <a:rPr lang="pt-BR" sz="2400" dirty="0"/>
              <a:t> </a:t>
            </a:r>
            <a:r>
              <a:rPr lang="pt-BR" sz="2400" dirty="0" smtClean="0"/>
              <a:t>-  Método IDW </a:t>
            </a:r>
            <a:endParaRPr lang="pt-BR" sz="1400" dirty="0" smtClean="0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9" cstate="print"/>
          <a:srcRect l="10032" t="24704" r="29225" b="17451"/>
          <a:stretch/>
        </p:blipFill>
        <p:spPr bwMode="auto">
          <a:xfrm>
            <a:off x="2160270" y="22682835"/>
            <a:ext cx="6559791" cy="3512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2" name="CaixaDeTexto 31"/>
          <p:cNvSpPr txBox="1"/>
          <p:nvPr/>
        </p:nvSpPr>
        <p:spPr bwMode="auto">
          <a:xfrm>
            <a:off x="24123015" y="18002250"/>
            <a:ext cx="6388026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2400" smtClean="0"/>
              <a:t>Superfície </a:t>
            </a:r>
            <a:r>
              <a:rPr lang="pt-BR" sz="2400" smtClean="0"/>
              <a:t>de </a:t>
            </a:r>
            <a:r>
              <a:rPr lang="pt-BR" sz="2400" dirty="0" smtClean="0"/>
              <a:t>fundo</a:t>
            </a:r>
            <a:r>
              <a:rPr lang="pt-BR" sz="2400" dirty="0"/>
              <a:t> </a:t>
            </a:r>
            <a:r>
              <a:rPr lang="pt-BR" sz="2400" dirty="0" smtClean="0"/>
              <a:t>-  Método RST</a:t>
            </a:r>
            <a:endParaRPr lang="pt-BR" sz="1400" dirty="0" smtClean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10" cstate="print"/>
          <a:srcRect l="28679" t="26774" r="36042" b="10931"/>
          <a:stretch/>
        </p:blipFill>
        <p:spPr bwMode="auto">
          <a:xfrm>
            <a:off x="17642205" y="21270581"/>
            <a:ext cx="5049224" cy="501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0" name="CaixaDeTexto 39"/>
          <p:cNvSpPr txBox="1"/>
          <p:nvPr/>
        </p:nvSpPr>
        <p:spPr bwMode="auto">
          <a:xfrm>
            <a:off x="17222717" y="26145712"/>
            <a:ext cx="6388026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2400" smtClean="0"/>
              <a:t>Fatia </a:t>
            </a:r>
            <a:r>
              <a:rPr lang="pt-BR" sz="2400" dirty="0"/>
              <a:t>na </a:t>
            </a:r>
            <a:r>
              <a:rPr lang="pt-BR" sz="2400"/>
              <a:t>coordenada </a:t>
            </a:r>
            <a:r>
              <a:rPr lang="pt-BR" sz="2400" smtClean="0"/>
              <a:t>Y</a:t>
            </a:r>
            <a:endParaRPr lang="pt-BR" sz="2400" dirty="0" smtClean="0"/>
          </a:p>
        </p:txBody>
      </p:sp>
      <p:sp>
        <p:nvSpPr>
          <p:cNvPr id="42" name="CaixaDeTexto 41"/>
          <p:cNvSpPr txBox="1"/>
          <p:nvPr/>
        </p:nvSpPr>
        <p:spPr bwMode="auto">
          <a:xfrm>
            <a:off x="23971110" y="26145712"/>
            <a:ext cx="6388026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2400" dirty="0"/>
              <a:t>Volume interpolado</a:t>
            </a:r>
            <a:endParaRPr lang="pt-BR" sz="2400" dirty="0" smtClean="0"/>
          </a:p>
        </p:txBody>
      </p:sp>
      <p:cxnSp>
        <p:nvCxnSpPr>
          <p:cNvPr id="43" name="Conector de seta reta 42"/>
          <p:cNvCxnSpPr>
            <a:cxnSpLocks/>
          </p:cNvCxnSpPr>
          <p:nvPr/>
        </p:nvCxnSpPr>
        <p:spPr>
          <a:xfrm>
            <a:off x="21602700" y="22118643"/>
            <a:ext cx="0" cy="5641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11" cstate="print"/>
          <a:srcRect l="11341"/>
          <a:stretch/>
        </p:blipFill>
        <p:spPr>
          <a:xfrm>
            <a:off x="23402925" y="21242655"/>
            <a:ext cx="7213859" cy="4965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cmpd="sng">
          <a:solidFill>
            <a:srgbClr val="FF0000"/>
          </a:solidFill>
          <a:miter lim="800000"/>
          <a:headEnd/>
          <a:tailEnd/>
        </a:ln>
        <a:effectLst/>
      </a:spPr>
      <a:bodyPr lIns="106662" tIns="53331" rIns="106662" bIns="53331" anchor="ctr" anchorCtr="1">
        <a:noAutofit/>
      </a:bodyPr>
      <a:lstStyle>
        <a:defPPr algn="ctr" defTabSz="1066625">
          <a:defRPr sz="14000" b="1" dirty="0" smtClean="0">
            <a:solidFill>
              <a:srgbClr val="1966FF"/>
            </a:solidFill>
            <a:effectLst>
              <a:outerShdw blurRad="38100" dist="38100" dir="2700000" algn="tl">
                <a:srgbClr val="C0C0C0"/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487</Words>
  <Application>Microsoft Office PowerPoint</Application>
  <PresentationFormat>Personalizar</PresentationFormat>
  <Paragraphs>49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Instituto Presbiteriano Mackenzie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Coordenadoria de Pesquisa</dc:creator>
  <cp:lastModifiedBy>Mari</cp:lastModifiedBy>
  <cp:revision>292</cp:revision>
  <cp:lastPrinted>2016-11-03T19:58:45Z</cp:lastPrinted>
  <dcterms:created xsi:type="dcterms:W3CDTF">2007-08-10T13:38:49Z</dcterms:created>
  <dcterms:modified xsi:type="dcterms:W3CDTF">2016-11-07T20:25:40Z</dcterms:modified>
</cp:coreProperties>
</file>