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62" r:id="rId3"/>
    <p:sldId id="283" r:id="rId4"/>
    <p:sldId id="284" r:id="rId5"/>
    <p:sldId id="281" r:id="rId6"/>
    <p:sldId id="259" r:id="rId7"/>
    <p:sldId id="279" r:id="rId8"/>
    <p:sldId id="271" r:id="rId9"/>
    <p:sldId id="269" r:id="rId10"/>
    <p:sldId id="270" r:id="rId11"/>
    <p:sldId id="275" r:id="rId12"/>
    <p:sldId id="272" r:id="rId13"/>
    <p:sldId id="273" r:id="rId14"/>
    <p:sldId id="261" r:id="rId15"/>
    <p:sldId id="276" r:id="rId16"/>
    <p:sldId id="268" r:id="rId17"/>
    <p:sldId id="277" r:id="rId18"/>
    <p:sldId id="280" r:id="rId19"/>
    <p:sldId id="285" r:id="rId20"/>
    <p:sldId id="286" r:id="rId21"/>
    <p:sldId id="287" r:id="rId22"/>
    <p:sldId id="288" r:id="rId23"/>
    <p:sldId id="290" r:id="rId24"/>
    <p:sldId id="291" r:id="rId25"/>
    <p:sldId id="258" r:id="rId26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9A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56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AB9DD84-5B39-4BF0-A858-F212B26A9B3C}" type="datetimeFigureOut">
              <a:rPr lang="pt-BR"/>
              <a:pPr>
                <a:defRPr/>
              </a:pPr>
              <a:t>25/02/2016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344B559F-4DEB-4C19-A2D4-00E839FAC550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05526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327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4D3CA67-5147-4836-890F-C539F46F1F35}" type="slidenum">
              <a:rPr lang="pt-BR">
                <a:latin typeface="Calibri" panose="020F0502020204030204" pitchFamily="34" charset="0"/>
              </a:rPr>
              <a:pPr eaLnBrk="1" hangingPunct="1"/>
              <a:t>2</a:t>
            </a:fld>
            <a:endParaRPr 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1737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4198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6D6860A-9A4A-4A0A-8126-4979338AE4B5}" type="slidenum">
              <a:rPr lang="pt-BR">
                <a:latin typeface="Calibri" panose="020F0502020204030204" pitchFamily="34" charset="0"/>
              </a:rPr>
              <a:pPr eaLnBrk="1" hangingPunct="1"/>
              <a:t>13</a:t>
            </a:fld>
            <a:endParaRPr 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1942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4301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6D9D149-CE5A-4C9D-A4DF-5A773827538A}" type="slidenum">
              <a:rPr lang="pt-BR">
                <a:latin typeface="Calibri" panose="020F0502020204030204" pitchFamily="34" charset="0"/>
              </a:rPr>
              <a:pPr eaLnBrk="1" hangingPunct="1"/>
              <a:t>14</a:t>
            </a:fld>
            <a:endParaRPr 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5980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4403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A2108E4-6AC5-4AEB-8A4B-59913AC7EB11}" type="slidenum">
              <a:rPr lang="pt-BR">
                <a:latin typeface="Calibri" panose="020F0502020204030204" pitchFamily="34" charset="0"/>
              </a:rPr>
              <a:pPr eaLnBrk="1" hangingPunct="1"/>
              <a:t>15</a:t>
            </a:fld>
            <a:endParaRPr 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2273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4506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B26DA5A-4665-46FB-82E2-7310307AE013}" type="slidenum">
              <a:rPr lang="pt-BR">
                <a:latin typeface="Calibri" panose="020F0502020204030204" pitchFamily="34" charset="0"/>
              </a:rPr>
              <a:pPr eaLnBrk="1" hangingPunct="1"/>
              <a:t>16</a:t>
            </a:fld>
            <a:endParaRPr 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9987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4608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3A1588C-4E34-4E96-8DDE-77A786C29522}" type="slidenum">
              <a:rPr lang="pt-BR">
                <a:latin typeface="Calibri" panose="020F0502020204030204" pitchFamily="34" charset="0"/>
              </a:rPr>
              <a:pPr eaLnBrk="1" hangingPunct="1"/>
              <a:t>17</a:t>
            </a:fld>
            <a:endParaRPr 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5938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4710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64735BF-5E11-4324-8D90-9C06F7B583C5}" type="slidenum">
              <a:rPr lang="pt-BR">
                <a:latin typeface="Calibri" panose="020F0502020204030204" pitchFamily="34" charset="0"/>
              </a:rPr>
              <a:pPr eaLnBrk="1" hangingPunct="1"/>
              <a:t>18</a:t>
            </a:fld>
            <a:endParaRPr 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7985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4813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1F468D1-86CE-48BC-B8C7-95D4F459C49E}" type="slidenum">
              <a:rPr lang="pt-BR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19</a:t>
            </a:fld>
            <a:endParaRPr lang="pt-BR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4747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491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36E35B3-4636-49B6-AB47-765C75CA13E6}" type="slidenum">
              <a:rPr lang="pt-BR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20</a:t>
            </a:fld>
            <a:endParaRPr lang="pt-BR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0647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5018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E999548-3475-4FA3-8239-198676D99380}" type="slidenum">
              <a:rPr lang="pt-BR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21</a:t>
            </a:fld>
            <a:endParaRPr lang="pt-BR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2393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5120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4EE70AA-8D78-43BC-BA33-DEF1FAFA1AB3}" type="slidenum">
              <a:rPr lang="pt-BR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22</a:t>
            </a:fld>
            <a:endParaRPr lang="pt-BR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604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84613" y="8686800"/>
            <a:ext cx="29718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087" tIns="43044" rIns="86087" bIns="43044" anchor="b"/>
          <a:lstStyle>
            <a:lvl1pPr defTabSz="8604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604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604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604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604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60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60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60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60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7FC61DE-843F-4D39-BE64-499BEE34C150}" type="slidenum">
              <a:rPr lang="pt-BR" sz="1200">
                <a:latin typeface="Times New Roman" panose="02020603050405020304" pitchFamily="18" charset="0"/>
              </a:rPr>
              <a:pPr algn="r" eaLnBrk="1" hangingPunct="1"/>
              <a:t>3</a:t>
            </a:fld>
            <a:endParaRPr lang="pt-BR" sz="1200">
              <a:latin typeface="Times New Roman" panose="02020603050405020304" pitchFamily="18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5800"/>
            <a:ext cx="4575175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4988"/>
            <a:ext cx="5486400" cy="4113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087" tIns="43044" rIns="86087" bIns="43044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3159598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5222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8F11AF5-29ED-4199-A1BC-B86FE3259DAE}" type="slidenum">
              <a:rPr lang="pt-BR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23</a:t>
            </a:fld>
            <a:endParaRPr lang="pt-BR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6208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5325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B89DEA3-E1C7-48B6-8DC8-83F59190D8DC}" type="slidenum">
              <a:rPr lang="pt-BR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24</a:t>
            </a:fld>
            <a:endParaRPr lang="pt-BR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9013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5427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B456F7C-D1A4-4F4C-B5FE-7247758B5D0E}" type="slidenum">
              <a:rPr lang="pt-BR">
                <a:latin typeface="Calibri" panose="020F0502020204030204" pitchFamily="34" charset="0"/>
              </a:rPr>
              <a:pPr eaLnBrk="1" hangingPunct="1"/>
              <a:t>25</a:t>
            </a:fld>
            <a:endParaRPr 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703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348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4C10250-C900-450F-AFB3-5094F441F2FA}" type="slidenum">
              <a:rPr lang="pt-BR">
                <a:latin typeface="Calibri" panose="020F0502020204030204" pitchFamily="34" charset="0"/>
              </a:rPr>
              <a:pPr eaLnBrk="1" hangingPunct="1"/>
              <a:t>6</a:t>
            </a:fld>
            <a:endParaRPr 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861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358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57C8230-9C68-470F-A1F2-8FD6C8CEC3DB}" type="slidenum">
              <a:rPr lang="pt-BR">
                <a:latin typeface="Calibri" panose="020F0502020204030204" pitchFamily="34" charset="0"/>
              </a:rPr>
              <a:pPr eaLnBrk="1" hangingPunct="1"/>
              <a:t>7</a:t>
            </a:fld>
            <a:endParaRPr 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454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368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21D1FEE-96A2-4D13-A992-36C0B91FC570}" type="slidenum">
              <a:rPr lang="pt-BR">
                <a:latin typeface="Calibri" panose="020F0502020204030204" pitchFamily="34" charset="0"/>
              </a:rPr>
              <a:pPr eaLnBrk="1" hangingPunct="1"/>
              <a:t>8</a:t>
            </a:fld>
            <a:endParaRPr 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91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3789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45CA0C2-3323-4357-9563-75C948107CD7}" type="slidenum">
              <a:rPr lang="pt-BR">
                <a:latin typeface="Calibri" panose="020F0502020204030204" pitchFamily="34" charset="0"/>
              </a:rPr>
              <a:pPr eaLnBrk="1" hangingPunct="1"/>
              <a:t>9</a:t>
            </a:fld>
            <a:endParaRPr 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1598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3891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4C20B11-01BA-44F5-B808-746A5BC3EC9F}" type="slidenum">
              <a:rPr lang="pt-BR">
                <a:latin typeface="Calibri" panose="020F0502020204030204" pitchFamily="34" charset="0"/>
              </a:rPr>
              <a:pPr eaLnBrk="1" hangingPunct="1"/>
              <a:t>10</a:t>
            </a:fld>
            <a:endParaRPr 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8142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3994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7EB12E0-5E3A-4B55-BBE0-36F47171EA28}" type="slidenum">
              <a:rPr lang="pt-BR">
                <a:latin typeface="Calibri" panose="020F0502020204030204" pitchFamily="34" charset="0"/>
              </a:rPr>
              <a:pPr eaLnBrk="1" hangingPunct="1"/>
              <a:t>11</a:t>
            </a:fld>
            <a:endParaRPr 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9410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4096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D5B8ADE-7D97-48A1-B8A0-BC97110FE06C}" type="slidenum">
              <a:rPr lang="pt-BR">
                <a:latin typeface="Calibri" panose="020F0502020204030204" pitchFamily="34" charset="0"/>
              </a:rPr>
              <a:pPr eaLnBrk="1" hangingPunct="1"/>
              <a:t>12</a:t>
            </a:fld>
            <a:endParaRPr 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159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6"/>
          <p:cNvSpPr txBox="1"/>
          <p:nvPr userDrawn="1"/>
        </p:nvSpPr>
        <p:spPr>
          <a:xfrm>
            <a:off x="0" y="33338"/>
            <a:ext cx="9036050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>
                <a:solidFill>
                  <a:srgbClr val="FF0000"/>
                </a:solidFill>
                <a:latin typeface="+mj-lt"/>
                <a:cs typeface="+mn-cs"/>
              </a:rPr>
              <a:t>UNIVERSIDADE PRESBITERIANA MACKENZIE – CRAAM (CENTRO DE RÁDIO-ASTRONOMIA E ASTROFÍSICA MACKENZIE)</a:t>
            </a:r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5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2CBA048-C8C4-4F22-9869-0B4CF1FD4275}" type="datetime1">
              <a:rPr lang="pt-BR"/>
              <a:pPr>
                <a:defRPr/>
              </a:pPr>
              <a:t>25/02/2016</a:t>
            </a:fld>
            <a:endParaRPr lang="pt-BR"/>
          </a:p>
        </p:txBody>
      </p:sp>
      <p:sp>
        <p:nvSpPr>
          <p:cNvPr id="6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B940"/>
                </a:solidFill>
              </a:defRPr>
            </a:lvl1pPr>
          </a:lstStyle>
          <a:p>
            <a:fld id="{C9BC0940-6530-442E-93AF-9E052D090045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60070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D7534-C725-4D62-9B38-49936027CAF5}" type="datetime1">
              <a:rPr lang="pt-BR"/>
              <a:pPr>
                <a:defRPr/>
              </a:pPr>
              <a:t>25/02/2016</a:t>
            </a:fld>
            <a:endParaRPr lang="pt-BR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CA0D60-B276-4E1A-87D6-6437E6765FDC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9062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AD49B-AB42-42DB-B3E1-01809360BAB1}" type="datetime1">
              <a:rPr lang="pt-BR"/>
              <a:pPr>
                <a:defRPr/>
              </a:pPr>
              <a:t>25/02/2016</a:t>
            </a:fld>
            <a:endParaRPr lang="pt-BR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16B40B-F9BF-472F-8959-7484BD0810EB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41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6"/>
          <p:cNvSpPr txBox="1"/>
          <p:nvPr userDrawn="1"/>
        </p:nvSpPr>
        <p:spPr>
          <a:xfrm>
            <a:off x="0" y="33338"/>
            <a:ext cx="9036050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>
                <a:solidFill>
                  <a:srgbClr val="FF0000"/>
                </a:solidFill>
                <a:latin typeface="+mj-lt"/>
                <a:cs typeface="+mn-cs"/>
              </a:rPr>
              <a:t>UNIVERSIDADE PRESBITERIANA MACKENZIE – CRAAM (CENTRO DE RÁDIO-ASTRONOMIA E ASTROFÍSICA MACKENZIE)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D875A1-2EB1-4105-85CD-3669AF00133E}" type="datetime1">
              <a:rPr lang="pt-BR"/>
              <a:pPr>
                <a:defRPr/>
              </a:pPr>
              <a:t>25/02/2016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C77A6B-0B46-42E7-9EBF-EBF1F41B5588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9507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16EE86E-0B3B-4FC6-926F-042B7517EEC6}" type="datetime1">
              <a:rPr lang="pt-BR"/>
              <a:pPr>
                <a:defRPr/>
              </a:pPr>
              <a:t>25/02/2016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B940"/>
                </a:solidFill>
              </a:defRPr>
            </a:lvl1pPr>
          </a:lstStyle>
          <a:p>
            <a:fld id="{2E432CE9-AC99-4090-B383-71F6FE5265CB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45532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C5303-FBDC-4E85-BEEF-86851948B680}" type="datetime1">
              <a:rPr lang="pt-BR"/>
              <a:pPr>
                <a:defRPr/>
              </a:pPr>
              <a:t>25/02/2016</a:t>
            </a:fld>
            <a:endParaRPr lang="pt-BR"/>
          </a:p>
        </p:txBody>
      </p:sp>
      <p:sp>
        <p:nvSpPr>
          <p:cNvPr id="6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C89AD2-E341-4387-A140-A2B052117F48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9102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616FC-5912-49D3-8C27-65091FB95280}" type="datetime1">
              <a:rPr lang="pt-BR"/>
              <a:pPr>
                <a:defRPr/>
              </a:pPr>
              <a:t>25/02/2016</a:t>
            </a:fld>
            <a:endParaRPr lang="pt-BR"/>
          </a:p>
        </p:txBody>
      </p:sp>
      <p:sp>
        <p:nvSpPr>
          <p:cNvPr id="8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795ECA-93AE-4064-B422-5C7F4C34F04D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061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B2DB9-58FB-4973-B0E8-F1CFCB0E1D9C}" type="datetime1">
              <a:rPr lang="pt-BR"/>
              <a:pPr>
                <a:defRPr/>
              </a:pPr>
              <a:t>25/02/2016</a:t>
            </a:fld>
            <a:endParaRPr lang="pt-BR"/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C6FD96-C016-4684-A21D-8B7DB3DABAD7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9909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28E01-6D67-467F-B7C8-CA84D5558D86}" type="datetime1">
              <a:rPr lang="pt-BR"/>
              <a:pPr>
                <a:defRPr/>
              </a:pPr>
              <a:t>25/02/2016</a:t>
            </a:fld>
            <a:endParaRPr lang="pt-BR"/>
          </a:p>
        </p:txBody>
      </p:sp>
      <p:sp>
        <p:nvSpPr>
          <p:cNvPr id="3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1B0817-74D8-4586-828A-AACFDFAA8C95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2704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D4752-BD63-4F6E-984B-C516A8D50FA9}" type="datetime1">
              <a:rPr lang="pt-BR"/>
              <a:pPr>
                <a:defRPr/>
              </a:pPr>
              <a:t>25/02/2016</a:t>
            </a:fld>
            <a:endParaRPr lang="pt-BR"/>
          </a:p>
        </p:txBody>
      </p:sp>
      <p:sp>
        <p:nvSpPr>
          <p:cNvPr id="6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F06669-05F6-4667-ADEB-77946A0AAEF3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3509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com Único Canto Aparado e Arredondado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riângulo retângulo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orma liv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orma liv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9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EE115FE-1358-46A2-A15C-E0DFBB75AF30}" type="datetime1">
              <a:rPr lang="pt-BR"/>
              <a:pPr>
                <a:defRPr/>
              </a:pPr>
              <a:t>25/02/2016</a:t>
            </a:fld>
            <a:endParaRPr lang="pt-BR"/>
          </a:p>
        </p:txBody>
      </p:sp>
      <p:sp>
        <p:nvSpPr>
          <p:cNvPr id="10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ADB27F89-C63D-4495-B880-C1B425E42D95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8226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052" name="Espaço Reservado para Título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  <a:endParaRPr lang="en-US" smtClean="0"/>
          </a:p>
        </p:txBody>
      </p:sp>
      <p:sp>
        <p:nvSpPr>
          <p:cNvPr id="2053" name="Espaço Reservado para Texto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3B15F6-6CB8-44B7-9FA0-9C465125F018}" type="datetime1">
              <a:rPr lang="pt-BR"/>
              <a:pPr>
                <a:defRPr/>
              </a:pPr>
              <a:t>25/02/2016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2F2F2F"/>
                </a:solidFill>
                <a:latin typeface="Constantia" panose="02030602050306030303" pitchFamily="18" charset="0"/>
              </a:defRPr>
            </a:lvl1pPr>
          </a:lstStyle>
          <a:p>
            <a:fld id="{CE12F2D1-84A0-4367-ADD0-55C4E4CAC9E1}" type="slidenum">
              <a:rPr lang="pt-BR"/>
              <a:pPr/>
              <a:t>‹nº›</a:t>
            </a:fld>
            <a:endParaRPr lang="pt-BR"/>
          </a:p>
        </p:txBody>
      </p:sp>
      <p:grpSp>
        <p:nvGrpSpPr>
          <p:cNvPr id="2057" name="Grupo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5" r:id="rId9"/>
    <p:sldLayoutId id="2147483700" r:id="rId10"/>
    <p:sldLayoutId id="214748370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E19825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E19825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B19C7D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pierrekau@gmail.com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ergio.pamboukian@gmail.com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1052736"/>
            <a:ext cx="8640960" cy="1440160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chemeClr val="bg1"/>
                </a:solidFill>
              </a:rPr>
              <a:t>GNSS-Free Geo-Referencing System Using Multiple LEO </a:t>
            </a:r>
            <a:r>
              <a:rPr lang="en-US" sz="4000" dirty="0" err="1">
                <a:solidFill>
                  <a:schemeClr val="bg1"/>
                </a:solidFill>
              </a:rPr>
              <a:t>CubeSat</a:t>
            </a:r>
            <a:r>
              <a:rPr lang="en-US" sz="4000" dirty="0">
                <a:solidFill>
                  <a:schemeClr val="bg1"/>
                </a:solidFill>
              </a:rPr>
              <a:t> Formation</a:t>
            </a:r>
            <a:endParaRPr lang="pt-BR" sz="4000" dirty="0">
              <a:solidFill>
                <a:schemeClr val="bg1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547813" y="3314700"/>
            <a:ext cx="4608512" cy="15541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2000" dirty="0">
                <a:solidFill>
                  <a:srgbClr val="0000FF"/>
                </a:solidFill>
                <a:latin typeface="+mj-lt"/>
                <a:cs typeface="+mn-cs"/>
              </a:rPr>
              <a:t>Sergio Vicente </a:t>
            </a:r>
            <a:r>
              <a:rPr lang="pt-BR" sz="2000" dirty="0" err="1">
                <a:solidFill>
                  <a:srgbClr val="0000FF"/>
                </a:solidFill>
                <a:latin typeface="+mj-lt"/>
                <a:cs typeface="+mn-cs"/>
              </a:rPr>
              <a:t>Denser</a:t>
            </a:r>
            <a:r>
              <a:rPr lang="pt-BR" sz="2000" dirty="0">
                <a:solidFill>
                  <a:srgbClr val="0000FF"/>
                </a:solidFill>
                <a:latin typeface="+mj-lt"/>
                <a:cs typeface="+mn-cs"/>
              </a:rPr>
              <a:t> </a:t>
            </a:r>
            <a:r>
              <a:rPr lang="pt-BR" sz="2000" dirty="0" err="1">
                <a:solidFill>
                  <a:srgbClr val="0000FF"/>
                </a:solidFill>
                <a:latin typeface="+mj-lt"/>
                <a:cs typeface="+mn-cs"/>
              </a:rPr>
              <a:t>Pamboukian</a:t>
            </a:r>
            <a:r>
              <a:rPr lang="pt-BR" sz="2000" dirty="0">
                <a:solidFill>
                  <a:srgbClr val="0000FF"/>
                </a:solidFill>
                <a:latin typeface="+mj-lt"/>
                <a:cs typeface="+mn-cs"/>
              </a:rPr>
              <a:t> </a:t>
            </a:r>
            <a:r>
              <a:rPr lang="pt-BR" sz="2000" baseline="30000" dirty="0">
                <a:solidFill>
                  <a:srgbClr val="0000FF"/>
                </a:solidFill>
                <a:latin typeface="+mj-lt"/>
                <a:cs typeface="+mn-cs"/>
              </a:rPr>
              <a:t>#*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2000" dirty="0">
                <a:solidFill>
                  <a:srgbClr val="0000FF"/>
                </a:solidFill>
                <a:latin typeface="+mj-lt"/>
                <a:cs typeface="+mn-cs"/>
              </a:rPr>
              <a:t>Pierre </a:t>
            </a:r>
            <a:r>
              <a:rPr lang="pt-BR" sz="2000" dirty="0" err="1">
                <a:solidFill>
                  <a:srgbClr val="0000FF"/>
                </a:solidFill>
                <a:latin typeface="+mj-lt"/>
                <a:cs typeface="+mn-cs"/>
              </a:rPr>
              <a:t>Kaufmann</a:t>
            </a:r>
            <a:r>
              <a:rPr lang="pt-BR" sz="2000" dirty="0">
                <a:solidFill>
                  <a:srgbClr val="0000FF"/>
                </a:solidFill>
                <a:latin typeface="+mj-lt"/>
                <a:cs typeface="+mn-cs"/>
              </a:rPr>
              <a:t> </a:t>
            </a:r>
            <a:r>
              <a:rPr lang="pt-BR" sz="2000" baseline="30000" dirty="0">
                <a:solidFill>
                  <a:srgbClr val="0000FF"/>
                </a:solidFill>
                <a:latin typeface="+mj-lt"/>
                <a:cs typeface="+mn-cs"/>
              </a:rPr>
              <a:t>#**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2000" dirty="0">
                <a:solidFill>
                  <a:srgbClr val="0000FF"/>
                </a:solidFill>
                <a:latin typeface="+mj-lt"/>
                <a:cs typeface="+mn-cs"/>
              </a:rPr>
              <a:t>Rodolpho Vilhena de Moraes </a:t>
            </a:r>
            <a:r>
              <a:rPr lang="pt-BR" sz="2000" baseline="30000" dirty="0">
                <a:solidFill>
                  <a:srgbClr val="0000FF"/>
                </a:solidFill>
                <a:latin typeface="+mj-lt"/>
                <a:cs typeface="+mn-cs"/>
              </a:rPr>
              <a:t>◊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2000" dirty="0">
                <a:solidFill>
                  <a:srgbClr val="0000FF"/>
                </a:solidFill>
                <a:latin typeface="+mj-lt"/>
                <a:cs typeface="+mn-cs"/>
              </a:rPr>
              <a:t>Pedro </a:t>
            </a:r>
            <a:r>
              <a:rPr lang="pt-BR" sz="2000" dirty="0" err="1">
                <a:solidFill>
                  <a:srgbClr val="0000FF"/>
                </a:solidFill>
                <a:latin typeface="+mj-lt"/>
                <a:cs typeface="+mn-cs"/>
              </a:rPr>
              <a:t>Levit</a:t>
            </a:r>
            <a:r>
              <a:rPr lang="pt-BR" sz="2000" dirty="0">
                <a:solidFill>
                  <a:srgbClr val="0000FF"/>
                </a:solidFill>
                <a:latin typeface="+mj-lt"/>
                <a:cs typeface="+mn-cs"/>
              </a:rPr>
              <a:t> </a:t>
            </a:r>
            <a:r>
              <a:rPr lang="pt-BR" sz="2000" dirty="0" err="1">
                <a:solidFill>
                  <a:srgbClr val="0000FF"/>
                </a:solidFill>
                <a:latin typeface="+mj-lt"/>
                <a:cs typeface="+mn-cs"/>
              </a:rPr>
              <a:t>Kaufmann</a:t>
            </a:r>
            <a:r>
              <a:rPr lang="pt-BR" sz="2000" dirty="0">
                <a:solidFill>
                  <a:srgbClr val="0000FF"/>
                </a:solidFill>
                <a:latin typeface="+mj-lt"/>
                <a:cs typeface="+mn-cs"/>
              </a:rPr>
              <a:t> </a:t>
            </a:r>
            <a:r>
              <a:rPr lang="pt-BR" sz="2000" baseline="30000" dirty="0">
                <a:solidFill>
                  <a:srgbClr val="0000FF"/>
                </a:solidFill>
                <a:latin typeface="+mj-lt"/>
                <a:cs typeface="+mn-cs"/>
              </a:rPr>
              <a:t>◊</a:t>
            </a:r>
            <a:endParaRPr lang="pt-BR" sz="2000" dirty="0">
              <a:solidFill>
                <a:srgbClr val="0000FF"/>
              </a:solidFill>
              <a:latin typeface="+mj-lt"/>
              <a:cs typeface="+mn-cs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900113" y="5805488"/>
            <a:ext cx="7632700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aseline="30000" dirty="0">
                <a:solidFill>
                  <a:schemeClr val="bg1"/>
                </a:solidFill>
                <a:latin typeface="+mj-lt"/>
                <a:cs typeface="+mn-cs"/>
              </a:rPr>
              <a:t>#</a:t>
            </a:r>
            <a:r>
              <a:rPr lang="pt-BR" sz="1400" dirty="0">
                <a:solidFill>
                  <a:schemeClr val="bg1"/>
                </a:solidFill>
                <a:latin typeface="+mj-lt"/>
                <a:cs typeface="+mn-cs"/>
              </a:rPr>
              <a:t> Escola de Engenharia, CRAAM, Universidade Presbiteriana Mackenzie, Brasil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aseline="30000" dirty="0">
                <a:solidFill>
                  <a:schemeClr val="bg1"/>
                </a:solidFill>
                <a:latin typeface="+mj-lt"/>
                <a:cs typeface="+mn-cs"/>
              </a:rPr>
              <a:t>*</a:t>
            </a:r>
            <a:r>
              <a:rPr lang="pt-BR" sz="1400" dirty="0">
                <a:solidFill>
                  <a:schemeClr val="bg1"/>
                </a:solidFill>
                <a:latin typeface="+mj-lt"/>
                <a:cs typeface="+mn-cs"/>
              </a:rPr>
              <a:t> Escola de Engenharia, Laboratório de Geotecnologias, Universidade Presbiteriana Mackenzie, Brasil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aseline="30000" dirty="0">
                <a:solidFill>
                  <a:schemeClr val="bg1"/>
                </a:solidFill>
                <a:latin typeface="+mj-lt"/>
                <a:cs typeface="+mn-cs"/>
              </a:rPr>
              <a:t>**</a:t>
            </a:r>
            <a:r>
              <a:rPr lang="pt-BR" sz="1400" dirty="0">
                <a:solidFill>
                  <a:schemeClr val="bg1"/>
                </a:solidFill>
                <a:latin typeface="+mj-lt"/>
                <a:cs typeface="+mn-cs"/>
              </a:rPr>
              <a:t> Centro de Componentes Semicondutores, Universidade Estadual de Campinas, Brasil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aseline="30000" dirty="0">
                <a:solidFill>
                  <a:schemeClr val="bg1"/>
                </a:solidFill>
                <a:latin typeface="+mj-lt"/>
                <a:cs typeface="+mn-cs"/>
              </a:rPr>
              <a:t>◊</a:t>
            </a:r>
            <a:r>
              <a:rPr lang="pt-BR" sz="1400" dirty="0">
                <a:solidFill>
                  <a:schemeClr val="bg1"/>
                </a:solidFill>
                <a:latin typeface="+mj-lt"/>
                <a:cs typeface="+mn-cs"/>
              </a:rPr>
              <a:t> Universidade Federal do Estado de São Paulo, Brasil</a:t>
            </a:r>
          </a:p>
        </p:txBody>
      </p:sp>
      <p:sp>
        <p:nvSpPr>
          <p:cNvPr id="1031" name="Text Box 22"/>
          <p:cNvSpPr txBox="1">
            <a:spLocks noChangeArrowheads="1"/>
          </p:cNvSpPr>
          <p:nvPr/>
        </p:nvSpPr>
        <p:spPr bwMode="auto">
          <a:xfrm>
            <a:off x="7024688" y="3830638"/>
            <a:ext cx="1223962" cy="338137"/>
          </a:xfrm>
          <a:prstGeom prst="rect">
            <a:avLst/>
          </a:prstGeom>
          <a:noFill/>
          <a:ln w="9525">
            <a:solidFill>
              <a:srgbClr val="3A393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sz="1600" b="1" i="1">
                <a:solidFill>
                  <a:srgbClr val="3A3930"/>
                </a:solidFill>
                <a:latin typeface="Arial Narrow" panose="020B0606020202030204" pitchFamily="34" charset="0"/>
              </a:rPr>
              <a:t> Partners</a:t>
            </a:r>
          </a:p>
        </p:txBody>
      </p:sp>
      <p:graphicFrame>
        <p:nvGraphicFramePr>
          <p:cNvPr id="1026" name="Object 32"/>
          <p:cNvGraphicFramePr>
            <a:graphicFrameLocks noChangeAspect="1"/>
          </p:cNvGraphicFramePr>
          <p:nvPr/>
        </p:nvGraphicFramePr>
        <p:xfrm>
          <a:off x="7864475" y="4316413"/>
          <a:ext cx="8001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Foto do Photo Editor" r:id="rId3" imgW="542857" imgH="571731" progId="">
                  <p:embed/>
                </p:oleObj>
              </mc:Choice>
              <mc:Fallback>
                <p:oleObj name="Foto do Photo Editor" r:id="rId3" imgW="542857" imgH="571731" progId="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4475" y="4316413"/>
                        <a:ext cx="80010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2" name="Picture 4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2906713"/>
            <a:ext cx="944562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311650"/>
            <a:ext cx="115252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Espaço Reservado para Número de Slide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707E19F-C817-456D-BA45-9A377850A275}" type="slidenum">
              <a:rPr lang="pt-BR">
                <a:solidFill>
                  <a:srgbClr val="DBB940"/>
                </a:solidFill>
                <a:latin typeface="Constantia" panose="02030602050306030303" pitchFamily="18" charset="0"/>
              </a:rPr>
              <a:pPr eaLnBrk="1" hangingPunct="1"/>
              <a:t>1</a:t>
            </a:fld>
            <a:endParaRPr lang="pt-BR">
              <a:solidFill>
                <a:srgbClr val="DBB940"/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/>
          <p:cNvSpPr>
            <a:spLocks noGrp="1"/>
          </p:cNvSpPr>
          <p:nvPr>
            <p:ph type="title"/>
          </p:nvPr>
        </p:nvSpPr>
        <p:spPr>
          <a:xfrm>
            <a:off x="107950" y="549275"/>
            <a:ext cx="8856663" cy="576263"/>
          </a:xfrm>
        </p:spPr>
        <p:txBody>
          <a:bodyPr/>
          <a:lstStyle/>
          <a:p>
            <a:pPr algn="ctr" eaLnBrk="1" hangingPunct="1"/>
            <a:r>
              <a:rPr lang="en-US" sz="2400" b="1" smtClean="0"/>
              <a:t>TARGET/REPEATER POSITION DETERMINATION</a:t>
            </a:r>
            <a:endParaRPr lang="pt-BR" sz="2400" b="1" smtClean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0688" y="1412875"/>
            <a:ext cx="4079875" cy="5329238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b="1" dirty="0" smtClean="0">
                <a:latin typeface="+mj-lt"/>
              </a:rPr>
              <a:t>A target </a:t>
            </a:r>
            <a:r>
              <a:rPr lang="en-US" sz="2400" b="1" dirty="0" smtClean="0">
                <a:latin typeface="+mj-lt"/>
              </a:rPr>
              <a:t>(P) </a:t>
            </a:r>
            <a:r>
              <a:rPr lang="en-US" sz="2400" b="1" dirty="0">
                <a:latin typeface="+mj-lt"/>
              </a:rPr>
              <a:t>position </a:t>
            </a:r>
            <a:r>
              <a:rPr lang="en-US" sz="2400" dirty="0">
                <a:latin typeface="+mj-lt"/>
              </a:rPr>
              <a:t>coordinates </a:t>
            </a:r>
            <a:r>
              <a:rPr lang="en-US" sz="2400" dirty="0" smtClean="0">
                <a:latin typeface="+mj-lt"/>
              </a:rPr>
              <a:t>can be determined at </a:t>
            </a:r>
            <a:r>
              <a:rPr lang="en-US" sz="2400" dirty="0">
                <a:latin typeface="+mj-lt"/>
              </a:rPr>
              <a:t>the </a:t>
            </a:r>
            <a:r>
              <a:rPr lang="en-US" sz="2400" b="1" dirty="0" smtClean="0">
                <a:latin typeface="+mj-lt"/>
              </a:rPr>
              <a:t>interception </a:t>
            </a:r>
            <a:r>
              <a:rPr lang="en-US" sz="2400" b="1" dirty="0">
                <a:latin typeface="+mj-lt"/>
              </a:rPr>
              <a:t>of four spheres centered at the four </a:t>
            </a:r>
            <a:r>
              <a:rPr lang="en-US" sz="2400" b="1" dirty="0" smtClean="0">
                <a:latin typeface="+mj-lt"/>
              </a:rPr>
              <a:t>repeaters (R1,R2,R3,R4), </a:t>
            </a:r>
            <a:r>
              <a:rPr lang="en-US" sz="2400" dirty="0">
                <a:latin typeface="+mj-lt"/>
              </a:rPr>
              <a:t>with </a:t>
            </a:r>
            <a:r>
              <a:rPr lang="en-US" sz="2400" dirty="0" smtClean="0">
                <a:latin typeface="+mj-lt"/>
              </a:rPr>
              <a:t>radius equal </a:t>
            </a:r>
            <a:r>
              <a:rPr lang="en-US" sz="2400" dirty="0">
                <a:latin typeface="+mj-lt"/>
              </a:rPr>
              <a:t>to the distance of the </a:t>
            </a:r>
            <a:r>
              <a:rPr lang="en-US" sz="2400" dirty="0" smtClean="0">
                <a:latin typeface="+mj-lt"/>
              </a:rPr>
              <a:t>repeater to </a:t>
            </a:r>
            <a:r>
              <a:rPr lang="en-US" sz="2400" dirty="0">
                <a:latin typeface="+mj-lt"/>
              </a:rPr>
              <a:t>the target, </a:t>
            </a:r>
            <a:r>
              <a:rPr lang="en-US" sz="2400" dirty="0" smtClean="0">
                <a:latin typeface="+mj-lt"/>
              </a:rPr>
              <a:t>obtained using propagation </a:t>
            </a:r>
            <a:r>
              <a:rPr lang="en-US" sz="2400" dirty="0">
                <a:latin typeface="+mj-lt"/>
              </a:rPr>
              <a:t>times</a:t>
            </a:r>
            <a:r>
              <a:rPr lang="en-US" sz="2400" dirty="0" smtClean="0">
                <a:latin typeface="+mj-lt"/>
              </a:rPr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>
                <a:latin typeface="+mj-lt"/>
              </a:rPr>
              <a:t>The </a:t>
            </a:r>
            <a:r>
              <a:rPr lang="en-US" sz="2400" b="1" dirty="0" smtClean="0">
                <a:latin typeface="+mj-lt"/>
              </a:rPr>
              <a:t>repeaters’ positions can be determined </a:t>
            </a:r>
            <a:r>
              <a:rPr lang="en-US" sz="2400" dirty="0" smtClean="0">
                <a:latin typeface="+mj-lt"/>
              </a:rPr>
              <a:t>similarly using reference bases on the ground.</a:t>
            </a:r>
          </a:p>
        </p:txBody>
      </p:sp>
      <p:pic>
        <p:nvPicPr>
          <p:cNvPr id="15364" name="Imagem 1" descr="Figura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188" y="1844675"/>
            <a:ext cx="4745037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9CE7A41-0DC9-4E57-8EC9-8C70BDAC87D8}" type="slidenum">
              <a:rPr lang="pt-BR">
                <a:solidFill>
                  <a:srgbClr val="2F2F2F"/>
                </a:solidFill>
                <a:latin typeface="Constantia" panose="02030602050306030303" pitchFamily="18" charset="0"/>
              </a:rPr>
              <a:pPr eaLnBrk="1" hangingPunct="1"/>
              <a:t>10</a:t>
            </a:fld>
            <a:endParaRPr lang="pt-BR">
              <a:solidFill>
                <a:srgbClr val="2F2F2F"/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1"/>
          <p:cNvSpPr>
            <a:spLocks noGrp="1"/>
          </p:cNvSpPr>
          <p:nvPr>
            <p:ph type="title"/>
          </p:nvPr>
        </p:nvSpPr>
        <p:spPr>
          <a:xfrm>
            <a:off x="107950" y="549275"/>
            <a:ext cx="8856663" cy="576263"/>
          </a:xfrm>
        </p:spPr>
        <p:txBody>
          <a:bodyPr/>
          <a:lstStyle/>
          <a:p>
            <a:pPr algn="ctr" eaLnBrk="1" hangingPunct="1"/>
            <a:r>
              <a:rPr lang="en-US" sz="2400" b="1" smtClean="0"/>
              <a:t>ALGORITHM AND SIMULATIONS</a:t>
            </a:r>
            <a:endParaRPr lang="pt-BR" sz="2400" b="1" smtClean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0688" y="1412875"/>
            <a:ext cx="8543925" cy="5111750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>
                <a:latin typeface="+mj-lt"/>
              </a:rPr>
              <a:t>The </a:t>
            </a:r>
            <a:r>
              <a:rPr lang="en-US" sz="2400" dirty="0">
                <a:latin typeface="+mj-lt"/>
              </a:rPr>
              <a:t>method to </a:t>
            </a:r>
            <a:r>
              <a:rPr lang="en-US" sz="2400" b="1" dirty="0">
                <a:latin typeface="+mj-lt"/>
              </a:rPr>
              <a:t>determine </a:t>
            </a:r>
            <a:r>
              <a:rPr lang="en-US" sz="2400" b="1" dirty="0" smtClean="0">
                <a:latin typeface="+mj-lt"/>
              </a:rPr>
              <a:t>the time delays at the repeater and on the respective propagation paths</a:t>
            </a:r>
            <a:r>
              <a:rPr lang="en-US" sz="2400" dirty="0" smtClean="0">
                <a:latin typeface="+mj-lt"/>
              </a:rPr>
              <a:t> compares </a:t>
            </a:r>
            <a:r>
              <a:rPr lang="en-US" sz="2400" dirty="0">
                <a:latin typeface="+mj-lt"/>
              </a:rPr>
              <a:t>the positions </a:t>
            </a:r>
            <a:r>
              <a:rPr lang="en-US" sz="2400" dirty="0" smtClean="0">
                <a:latin typeface="+mj-lt"/>
              </a:rPr>
              <a:t>of the </a:t>
            </a:r>
            <a:r>
              <a:rPr lang="en-US" sz="2400" dirty="0">
                <a:latin typeface="+mj-lt"/>
              </a:rPr>
              <a:t>repeater referred to at least two groups of three reference </a:t>
            </a:r>
            <a:r>
              <a:rPr lang="en-US" sz="2400" dirty="0" smtClean="0">
                <a:latin typeface="+mj-lt"/>
              </a:rPr>
              <a:t>bases, which generates 3 spheres and uses the Earth surface as the fourth sphere.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>
                <a:latin typeface="+mj-lt"/>
              </a:rPr>
              <a:t>For a given </a:t>
            </a:r>
            <a:r>
              <a:rPr lang="en-US" sz="2400" dirty="0">
                <a:latin typeface="+mj-lt"/>
              </a:rPr>
              <a:t>single time-coded transmitted signal, the </a:t>
            </a:r>
            <a:r>
              <a:rPr lang="en-US" sz="2400" dirty="0" smtClean="0">
                <a:latin typeface="+mj-lt"/>
              </a:rPr>
              <a:t>calculations </a:t>
            </a:r>
            <a:r>
              <a:rPr lang="en-US" sz="2400" dirty="0">
                <a:latin typeface="+mj-lt"/>
              </a:rPr>
              <a:t>of the repeater’s position coordinates are </a:t>
            </a:r>
            <a:r>
              <a:rPr lang="en-US" sz="2400" dirty="0" smtClean="0">
                <a:latin typeface="+mj-lt"/>
              </a:rPr>
              <a:t>performed for </a:t>
            </a:r>
            <a:r>
              <a:rPr lang="en-US" sz="2400" dirty="0">
                <a:latin typeface="+mj-lt"/>
              </a:rPr>
              <a:t>different values assigned to the delays for each set of three reference bases on the ground (ABC, ACD </a:t>
            </a:r>
            <a:r>
              <a:rPr lang="en-US" sz="2400" dirty="0" smtClean="0">
                <a:latin typeface="+mj-lt"/>
              </a:rPr>
              <a:t>and ABD).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400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6388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377E0C9-BA7B-4420-BE67-DAFE6859FDC0}" type="slidenum">
              <a:rPr lang="pt-BR">
                <a:solidFill>
                  <a:srgbClr val="2F2F2F"/>
                </a:solidFill>
                <a:latin typeface="Constantia" panose="02030602050306030303" pitchFamily="18" charset="0"/>
              </a:rPr>
              <a:pPr eaLnBrk="1" hangingPunct="1"/>
              <a:t>11</a:t>
            </a:fld>
            <a:endParaRPr lang="pt-BR">
              <a:solidFill>
                <a:srgbClr val="2F2F2F"/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1"/>
          <p:cNvSpPr>
            <a:spLocks noGrp="1"/>
          </p:cNvSpPr>
          <p:nvPr>
            <p:ph type="title"/>
          </p:nvPr>
        </p:nvSpPr>
        <p:spPr>
          <a:xfrm>
            <a:off x="107950" y="549275"/>
            <a:ext cx="8856663" cy="576263"/>
          </a:xfrm>
        </p:spPr>
        <p:txBody>
          <a:bodyPr/>
          <a:lstStyle/>
          <a:p>
            <a:pPr algn="ctr" eaLnBrk="1" hangingPunct="1"/>
            <a:r>
              <a:rPr lang="en-US" sz="2400" b="1" smtClean="0"/>
              <a:t>ALGORITHM AND SIMULATIONS</a:t>
            </a:r>
            <a:endParaRPr lang="pt-BR" sz="2400" b="1" smtClean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0688" y="1412875"/>
            <a:ext cx="8543925" cy="5111750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b="1" dirty="0" smtClean="0">
                <a:latin typeface="+mj-lt"/>
              </a:rPr>
              <a:t>Calculations </a:t>
            </a:r>
            <a:r>
              <a:rPr lang="en-US" sz="2400" b="1" dirty="0">
                <a:latin typeface="+mj-lt"/>
              </a:rPr>
              <a:t>are done using a known algorithm </a:t>
            </a:r>
            <a:r>
              <a:rPr lang="en-US" sz="2400" b="1" dirty="0" smtClean="0">
                <a:latin typeface="+mj-lt"/>
              </a:rPr>
              <a:t>for </a:t>
            </a:r>
            <a:r>
              <a:rPr lang="en-US" sz="2400" b="1" dirty="0">
                <a:latin typeface="+mj-lt"/>
              </a:rPr>
              <a:t>every set of three reference bases on the ground</a:t>
            </a:r>
            <a:r>
              <a:rPr lang="en-US" sz="2400" b="1" dirty="0" smtClean="0">
                <a:latin typeface="+mj-lt"/>
              </a:rPr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>
                <a:latin typeface="+mj-lt"/>
              </a:rPr>
              <a:t>The </a:t>
            </a:r>
            <a:r>
              <a:rPr lang="en-US" sz="2400" dirty="0">
                <a:latin typeface="+mj-lt"/>
              </a:rPr>
              <a:t>discrepancy between the repeater’s positions caused by the transit time </a:t>
            </a:r>
            <a:r>
              <a:rPr lang="en-US" sz="2400" dirty="0" smtClean="0">
                <a:latin typeface="+mj-lt"/>
              </a:rPr>
              <a:t>value can be given by the following expression: </a:t>
            </a:r>
          </a:p>
          <a:p>
            <a:pPr marL="0" indent="0" algn="ctr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pt-BR" sz="2000" dirty="0"/>
              <a:t>f(</a:t>
            </a:r>
            <a:r>
              <a:rPr lang="en-US" sz="2000" dirty="0">
                <a:sym typeface="Symbol" panose="05050102010706020507" pitchFamily="18" charset="2"/>
              </a:rPr>
              <a:t></a:t>
            </a:r>
            <a:r>
              <a:rPr lang="pt-BR" sz="2000" baseline="-25000" dirty="0"/>
              <a:t>R</a:t>
            </a:r>
            <a:r>
              <a:rPr lang="pt-BR" sz="2000" dirty="0"/>
              <a:t>) = </a:t>
            </a:r>
            <a:r>
              <a:rPr lang="en-US" sz="2000" dirty="0">
                <a:sym typeface="Symbol" panose="05050102010706020507" pitchFamily="18" charset="2"/>
              </a:rPr>
              <a:t></a:t>
            </a:r>
            <a:r>
              <a:rPr lang="pt-BR" sz="2000" dirty="0"/>
              <a:t>[</a:t>
            </a:r>
            <a:r>
              <a:rPr lang="pt-BR" sz="2000" dirty="0" err="1"/>
              <a:t>x</a:t>
            </a:r>
            <a:r>
              <a:rPr lang="pt-BR" sz="2000" baseline="-25000" dirty="0" err="1"/>
              <a:t>R</a:t>
            </a:r>
            <a:r>
              <a:rPr lang="pt-BR" sz="2000" dirty="0"/>
              <a:t>(</a:t>
            </a:r>
            <a:r>
              <a:rPr lang="en-US" sz="2000" dirty="0">
                <a:sym typeface="Symbol" panose="05050102010706020507" pitchFamily="18" charset="2"/>
              </a:rPr>
              <a:t></a:t>
            </a:r>
            <a:r>
              <a:rPr lang="pt-BR" sz="2000" baseline="-25000" dirty="0"/>
              <a:t>R</a:t>
            </a:r>
            <a:r>
              <a:rPr lang="pt-BR" sz="2000" dirty="0"/>
              <a:t>) , </a:t>
            </a:r>
            <a:r>
              <a:rPr lang="pt-BR" sz="2000" dirty="0" err="1"/>
              <a:t>y</a:t>
            </a:r>
            <a:r>
              <a:rPr lang="pt-BR" sz="2000" baseline="-25000" dirty="0" err="1"/>
              <a:t>R</a:t>
            </a:r>
            <a:r>
              <a:rPr lang="pt-BR" sz="2000" dirty="0"/>
              <a:t>(</a:t>
            </a:r>
            <a:r>
              <a:rPr lang="en-US" sz="2000" dirty="0">
                <a:sym typeface="Symbol" panose="05050102010706020507" pitchFamily="18" charset="2"/>
              </a:rPr>
              <a:t></a:t>
            </a:r>
            <a:r>
              <a:rPr lang="pt-BR" sz="2000" baseline="-25000" dirty="0"/>
              <a:t>R</a:t>
            </a:r>
            <a:r>
              <a:rPr lang="pt-BR" sz="2000" dirty="0"/>
              <a:t>) , </a:t>
            </a:r>
            <a:r>
              <a:rPr lang="pt-BR" sz="2000" dirty="0" err="1"/>
              <a:t>z</a:t>
            </a:r>
            <a:r>
              <a:rPr lang="pt-BR" sz="2000" baseline="-25000" dirty="0" err="1"/>
              <a:t>R</a:t>
            </a:r>
            <a:r>
              <a:rPr lang="pt-BR" sz="2000" dirty="0"/>
              <a:t>(</a:t>
            </a:r>
            <a:r>
              <a:rPr lang="en-US" sz="2000" dirty="0">
                <a:sym typeface="Symbol" panose="05050102010706020507" pitchFamily="18" charset="2"/>
              </a:rPr>
              <a:t></a:t>
            </a:r>
            <a:r>
              <a:rPr lang="pt-BR" sz="2000" baseline="-25000" dirty="0"/>
              <a:t>R</a:t>
            </a:r>
            <a:r>
              <a:rPr lang="pt-BR" sz="2000" dirty="0"/>
              <a:t>)] - [</a:t>
            </a:r>
            <a:r>
              <a:rPr lang="pt-BR" sz="2000" dirty="0" err="1"/>
              <a:t>x’</a:t>
            </a:r>
            <a:r>
              <a:rPr lang="pt-BR" sz="2000" baseline="-25000" dirty="0" err="1"/>
              <a:t>R</a:t>
            </a:r>
            <a:r>
              <a:rPr lang="pt-BR" sz="2000" dirty="0"/>
              <a:t>(</a:t>
            </a:r>
            <a:r>
              <a:rPr lang="en-US" sz="2000" dirty="0">
                <a:sym typeface="Symbol" panose="05050102010706020507" pitchFamily="18" charset="2"/>
              </a:rPr>
              <a:t></a:t>
            </a:r>
            <a:r>
              <a:rPr lang="pt-BR" sz="2000" baseline="-25000" dirty="0"/>
              <a:t>R</a:t>
            </a:r>
            <a:r>
              <a:rPr lang="pt-BR" sz="2000" dirty="0"/>
              <a:t>) , </a:t>
            </a:r>
            <a:r>
              <a:rPr lang="pt-BR" sz="2000" dirty="0" err="1"/>
              <a:t>y</a:t>
            </a:r>
            <a:r>
              <a:rPr lang="pt-BR" sz="2000" baseline="-25000" dirty="0" err="1"/>
              <a:t>R</a:t>
            </a:r>
            <a:r>
              <a:rPr lang="pt-BR" sz="2000" dirty="0"/>
              <a:t>’(</a:t>
            </a:r>
            <a:r>
              <a:rPr lang="en-US" sz="2000" dirty="0">
                <a:sym typeface="Symbol" panose="05050102010706020507" pitchFamily="18" charset="2"/>
              </a:rPr>
              <a:t></a:t>
            </a:r>
            <a:r>
              <a:rPr lang="pt-BR" sz="2000" baseline="-25000" dirty="0"/>
              <a:t>R</a:t>
            </a:r>
            <a:r>
              <a:rPr lang="pt-BR" sz="2000" dirty="0"/>
              <a:t>) , </a:t>
            </a:r>
            <a:r>
              <a:rPr lang="pt-BR" sz="2000" dirty="0" err="1"/>
              <a:t>z</a:t>
            </a:r>
            <a:r>
              <a:rPr lang="pt-BR" sz="2000" baseline="-25000" dirty="0" err="1"/>
              <a:t>R</a:t>
            </a:r>
            <a:r>
              <a:rPr lang="pt-BR" sz="2000" dirty="0"/>
              <a:t>’(</a:t>
            </a:r>
            <a:r>
              <a:rPr lang="en-US" sz="2000" dirty="0">
                <a:sym typeface="Symbol" panose="05050102010706020507" pitchFamily="18" charset="2"/>
              </a:rPr>
              <a:t></a:t>
            </a:r>
            <a:r>
              <a:rPr lang="pt-BR" sz="2000" baseline="-25000" dirty="0"/>
              <a:t>R</a:t>
            </a:r>
            <a:r>
              <a:rPr lang="pt-BR" sz="2000" dirty="0"/>
              <a:t>)]</a:t>
            </a:r>
            <a:r>
              <a:rPr lang="en-US" sz="2000" dirty="0">
                <a:sym typeface="Symbol" panose="05050102010706020507" pitchFamily="18" charset="2"/>
              </a:rPr>
              <a:t></a:t>
            </a:r>
            <a:r>
              <a:rPr lang="pt-BR" sz="2000" baseline="30000" dirty="0"/>
              <a:t>2</a:t>
            </a:r>
            <a:r>
              <a:rPr lang="pt-BR" sz="2000" dirty="0"/>
              <a:t> =</a:t>
            </a:r>
          </a:p>
          <a:p>
            <a:pPr marL="0" indent="0" algn="ctr" eaLnBrk="1" fontAlgn="auto" hangingPunct="1">
              <a:spcAft>
                <a:spcPts val="60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pt-BR" sz="2000" dirty="0" smtClean="0"/>
              <a:t>          = </a:t>
            </a:r>
            <a:r>
              <a:rPr lang="pt-BR" sz="2000" dirty="0"/>
              <a:t>[</a:t>
            </a:r>
            <a:r>
              <a:rPr lang="pt-BR" sz="2000" dirty="0" err="1"/>
              <a:t>x</a:t>
            </a:r>
            <a:r>
              <a:rPr lang="pt-BR" sz="2000" baseline="-25000" dirty="0" err="1"/>
              <a:t>R</a:t>
            </a:r>
            <a:r>
              <a:rPr lang="pt-BR" sz="2000" dirty="0"/>
              <a:t>(</a:t>
            </a:r>
            <a:r>
              <a:rPr lang="en-US" sz="2000" dirty="0">
                <a:sym typeface="Symbol" panose="05050102010706020507" pitchFamily="18" charset="2"/>
              </a:rPr>
              <a:t></a:t>
            </a:r>
            <a:r>
              <a:rPr lang="pt-BR" sz="2000" baseline="-25000" dirty="0"/>
              <a:t>R</a:t>
            </a:r>
            <a:r>
              <a:rPr lang="pt-BR" sz="2000" dirty="0"/>
              <a:t>) - </a:t>
            </a:r>
            <a:r>
              <a:rPr lang="pt-BR" sz="2000" dirty="0" err="1"/>
              <a:t>x</a:t>
            </a:r>
            <a:r>
              <a:rPr lang="pt-BR" sz="2000" baseline="-25000" dirty="0" err="1"/>
              <a:t>R</a:t>
            </a:r>
            <a:r>
              <a:rPr lang="pt-BR" sz="2000" dirty="0"/>
              <a:t>’(</a:t>
            </a:r>
            <a:r>
              <a:rPr lang="en-US" sz="2000" dirty="0">
                <a:sym typeface="Symbol" panose="05050102010706020507" pitchFamily="18" charset="2"/>
              </a:rPr>
              <a:t></a:t>
            </a:r>
            <a:r>
              <a:rPr lang="pt-BR" sz="2000" baseline="-25000" dirty="0"/>
              <a:t>R</a:t>
            </a:r>
            <a:r>
              <a:rPr lang="pt-BR" sz="2000" dirty="0"/>
              <a:t>)]</a:t>
            </a:r>
            <a:r>
              <a:rPr lang="pt-BR" sz="2000" baseline="30000" dirty="0"/>
              <a:t>2</a:t>
            </a:r>
            <a:r>
              <a:rPr lang="pt-BR" sz="2000" dirty="0"/>
              <a:t> + [</a:t>
            </a:r>
            <a:r>
              <a:rPr lang="pt-BR" sz="2000" dirty="0" err="1"/>
              <a:t>y</a:t>
            </a:r>
            <a:r>
              <a:rPr lang="pt-BR" sz="2000" baseline="-25000" dirty="0" err="1"/>
              <a:t>R</a:t>
            </a:r>
            <a:r>
              <a:rPr lang="pt-BR" sz="2000" dirty="0"/>
              <a:t>(</a:t>
            </a:r>
            <a:r>
              <a:rPr lang="en-US" sz="2000" dirty="0">
                <a:sym typeface="Symbol" panose="05050102010706020507" pitchFamily="18" charset="2"/>
              </a:rPr>
              <a:t></a:t>
            </a:r>
            <a:r>
              <a:rPr lang="pt-BR" sz="2000" baseline="-25000" dirty="0"/>
              <a:t>R</a:t>
            </a:r>
            <a:r>
              <a:rPr lang="pt-BR" sz="2000" dirty="0"/>
              <a:t>) - </a:t>
            </a:r>
            <a:r>
              <a:rPr lang="pt-BR" sz="2000" dirty="0" err="1"/>
              <a:t>y</a:t>
            </a:r>
            <a:r>
              <a:rPr lang="pt-BR" sz="2000" baseline="-25000" dirty="0" err="1"/>
              <a:t>R</a:t>
            </a:r>
            <a:r>
              <a:rPr lang="pt-BR" sz="2000" dirty="0"/>
              <a:t>’(</a:t>
            </a:r>
            <a:r>
              <a:rPr lang="en-US" sz="2000" dirty="0">
                <a:sym typeface="Symbol" panose="05050102010706020507" pitchFamily="18" charset="2"/>
              </a:rPr>
              <a:t></a:t>
            </a:r>
            <a:r>
              <a:rPr lang="pt-BR" sz="2000" baseline="-25000" dirty="0"/>
              <a:t>R</a:t>
            </a:r>
            <a:r>
              <a:rPr lang="pt-BR" sz="2000" dirty="0"/>
              <a:t>)]</a:t>
            </a:r>
            <a:r>
              <a:rPr lang="pt-BR" sz="2000" baseline="30000" dirty="0"/>
              <a:t>2</a:t>
            </a:r>
            <a:r>
              <a:rPr lang="pt-BR" sz="2000" dirty="0"/>
              <a:t> +[</a:t>
            </a:r>
            <a:r>
              <a:rPr lang="pt-BR" sz="2000" dirty="0" err="1"/>
              <a:t>z</a:t>
            </a:r>
            <a:r>
              <a:rPr lang="pt-BR" sz="2000" baseline="-25000" dirty="0" err="1"/>
              <a:t>R</a:t>
            </a:r>
            <a:r>
              <a:rPr lang="pt-BR" sz="2000" dirty="0"/>
              <a:t>(</a:t>
            </a:r>
            <a:r>
              <a:rPr lang="en-US" sz="2000" dirty="0">
                <a:sym typeface="Symbol" panose="05050102010706020507" pitchFamily="18" charset="2"/>
              </a:rPr>
              <a:t></a:t>
            </a:r>
            <a:r>
              <a:rPr lang="pt-BR" sz="2000" baseline="-25000" dirty="0"/>
              <a:t>R</a:t>
            </a:r>
            <a:r>
              <a:rPr lang="pt-BR" sz="2000" dirty="0"/>
              <a:t>)-</a:t>
            </a:r>
            <a:r>
              <a:rPr lang="pt-BR" sz="2000" dirty="0" err="1"/>
              <a:t>z</a:t>
            </a:r>
            <a:r>
              <a:rPr lang="pt-BR" sz="2000" baseline="-25000" dirty="0" err="1"/>
              <a:t>R</a:t>
            </a:r>
            <a:r>
              <a:rPr lang="pt-BR" sz="2000" dirty="0"/>
              <a:t>’(</a:t>
            </a:r>
            <a:r>
              <a:rPr lang="en-US" sz="2000" dirty="0">
                <a:sym typeface="Symbol" panose="05050102010706020507" pitchFamily="18" charset="2"/>
              </a:rPr>
              <a:t></a:t>
            </a:r>
            <a:r>
              <a:rPr lang="pt-BR" sz="2000" baseline="-25000" dirty="0"/>
              <a:t>R</a:t>
            </a:r>
            <a:r>
              <a:rPr lang="pt-BR" sz="2000" dirty="0"/>
              <a:t>)]</a:t>
            </a:r>
            <a:r>
              <a:rPr lang="pt-BR" sz="2000" baseline="30000" dirty="0"/>
              <a:t>2 </a:t>
            </a:r>
            <a:endParaRPr lang="en-US" sz="2000" dirty="0" smtClean="0">
              <a:latin typeface="+mj-lt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>
                <a:latin typeface="+mj-lt"/>
              </a:rPr>
              <a:t>The closest value found for </a:t>
            </a:r>
            <a:r>
              <a:rPr lang="el-GR" sz="2400" dirty="0" smtClean="0">
                <a:latin typeface="+mj-lt"/>
              </a:rPr>
              <a:t>δ</a:t>
            </a:r>
            <a:r>
              <a:rPr lang="en-US" sz="2400" dirty="0" smtClean="0">
                <a:latin typeface="+mj-lt"/>
              </a:rPr>
              <a:t>R </a:t>
            </a:r>
            <a:r>
              <a:rPr lang="en-US" sz="2400" dirty="0">
                <a:latin typeface="+mj-lt"/>
              </a:rPr>
              <a:t>for every time signal interaction at the repeater corresponds to </a:t>
            </a:r>
            <a:r>
              <a:rPr lang="en-US" sz="2400" b="1" dirty="0">
                <a:latin typeface="+mj-lt"/>
              </a:rPr>
              <a:t>the minimum value obtained for </a:t>
            </a:r>
            <a:r>
              <a:rPr lang="en-US" sz="2400" b="1" dirty="0" smtClean="0">
                <a:latin typeface="+mj-lt"/>
              </a:rPr>
              <a:t>f(</a:t>
            </a:r>
            <a:r>
              <a:rPr lang="el-GR" sz="2400" b="1" dirty="0" smtClean="0">
                <a:latin typeface="+mj-lt"/>
              </a:rPr>
              <a:t>δ</a:t>
            </a:r>
            <a:r>
              <a:rPr lang="en-US" sz="2400" b="1" dirty="0" smtClean="0">
                <a:latin typeface="+mj-lt"/>
              </a:rPr>
              <a:t>R</a:t>
            </a:r>
            <a:r>
              <a:rPr lang="en-US" sz="2400" b="1" dirty="0">
                <a:latin typeface="+mj-lt"/>
              </a:rPr>
              <a:t>)</a:t>
            </a:r>
            <a:r>
              <a:rPr lang="en-US" sz="2400" dirty="0">
                <a:latin typeface="+mj-lt"/>
              </a:rPr>
              <a:t> with varying values of </a:t>
            </a:r>
            <a:r>
              <a:rPr lang="el-GR" sz="2400" dirty="0">
                <a:latin typeface="+mj-lt"/>
              </a:rPr>
              <a:t>δ</a:t>
            </a:r>
            <a:r>
              <a:rPr lang="en-US" sz="2400" dirty="0" smtClean="0">
                <a:latin typeface="+mj-lt"/>
              </a:rPr>
              <a:t>R</a:t>
            </a:r>
            <a:r>
              <a:rPr lang="en-US" sz="2400" dirty="0">
                <a:latin typeface="+mj-lt"/>
              </a:rPr>
              <a:t>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>
                <a:latin typeface="+mj-lt"/>
              </a:rPr>
              <a:t>Since </a:t>
            </a:r>
            <a:r>
              <a:rPr lang="en-US" sz="2400" dirty="0">
                <a:latin typeface="+mj-lt"/>
              </a:rPr>
              <a:t>the repeater’s position in the sky is not known in advance, </a:t>
            </a:r>
            <a:r>
              <a:rPr lang="en-US" sz="2400" b="1" dirty="0">
                <a:latin typeface="+mj-lt"/>
              </a:rPr>
              <a:t>the time variations at the repeater and the path delays are, in practice, determined simultaneously.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400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7412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A0EF1B3-76AD-4215-8AFE-BF5630B6765B}" type="slidenum">
              <a:rPr lang="pt-BR">
                <a:solidFill>
                  <a:srgbClr val="2F2F2F"/>
                </a:solidFill>
                <a:latin typeface="Constantia" panose="02030602050306030303" pitchFamily="18" charset="0"/>
              </a:rPr>
              <a:pPr eaLnBrk="1" hangingPunct="1"/>
              <a:t>12</a:t>
            </a:fld>
            <a:endParaRPr lang="pt-BR">
              <a:solidFill>
                <a:srgbClr val="2F2F2F"/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1"/>
          <p:cNvSpPr>
            <a:spLocks noGrp="1"/>
          </p:cNvSpPr>
          <p:nvPr>
            <p:ph type="title"/>
          </p:nvPr>
        </p:nvSpPr>
        <p:spPr>
          <a:xfrm>
            <a:off x="107950" y="549275"/>
            <a:ext cx="8856663" cy="576263"/>
          </a:xfrm>
        </p:spPr>
        <p:txBody>
          <a:bodyPr/>
          <a:lstStyle/>
          <a:p>
            <a:pPr algn="ctr" eaLnBrk="1" hangingPunct="1"/>
            <a:r>
              <a:rPr lang="en-US" sz="2400" b="1" smtClean="0"/>
              <a:t>ALGORITHM AND SIMULATIONS</a:t>
            </a:r>
            <a:endParaRPr lang="pt-BR" sz="2400" b="1" smtClean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0688" y="1412875"/>
            <a:ext cx="8229600" cy="5111750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>
                <a:latin typeface="+mj-lt"/>
              </a:rPr>
              <a:t>Since the </a:t>
            </a:r>
            <a:r>
              <a:rPr lang="en-US" sz="2400" dirty="0">
                <a:latin typeface="+mj-lt"/>
              </a:rPr>
              <a:t>repeaters’ coordinates are known, the other determinations and applications become straightforward.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>
                <a:latin typeface="+mj-lt"/>
              </a:rPr>
              <a:t>It </a:t>
            </a:r>
            <a:r>
              <a:rPr lang="en-US" sz="2400" dirty="0">
                <a:latin typeface="+mj-lt"/>
              </a:rPr>
              <a:t>is demonstrated by simulations, based on the system performance algorithms, that </a:t>
            </a:r>
            <a:r>
              <a:rPr lang="en-US" sz="2400" b="1" dirty="0">
                <a:latin typeface="+mj-lt"/>
              </a:rPr>
              <a:t>with a formation of at least four repeaters, the position of a remote target is determined for a single coded time signal </a:t>
            </a:r>
            <a:r>
              <a:rPr lang="en-US" sz="2400" b="1" dirty="0" smtClean="0">
                <a:latin typeface="+mj-lt"/>
              </a:rPr>
              <a:t>transmission.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b="1" dirty="0">
                <a:latin typeface="+mj-lt"/>
              </a:rPr>
              <a:t>A formation of multiple </a:t>
            </a:r>
            <a:r>
              <a:rPr lang="en-US" sz="2400" b="1" dirty="0" err="1">
                <a:latin typeface="+mj-lt"/>
              </a:rPr>
              <a:t>CubeSats</a:t>
            </a:r>
            <a:r>
              <a:rPr lang="en-US" sz="2400" b="1" dirty="0">
                <a:latin typeface="+mj-lt"/>
              </a:rPr>
              <a:t> in low earth orbits (LEO) is particularly suitable to accomplish the new geo-referencing system</a:t>
            </a:r>
            <a:r>
              <a:rPr lang="en-US" sz="2400" dirty="0" smtClean="0">
                <a:latin typeface="+mj-lt"/>
              </a:rPr>
              <a:t>.</a:t>
            </a:r>
            <a:endParaRPr lang="en-US" sz="2400" dirty="0">
              <a:latin typeface="+mj-lt"/>
            </a:endParaRPr>
          </a:p>
        </p:txBody>
      </p:sp>
      <p:sp>
        <p:nvSpPr>
          <p:cNvPr id="18436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810F1BC-5965-4BBA-A30F-7891A0EDF4C3}" type="slidenum">
              <a:rPr lang="pt-BR">
                <a:solidFill>
                  <a:srgbClr val="2F2F2F"/>
                </a:solidFill>
                <a:latin typeface="Constantia" panose="02030602050306030303" pitchFamily="18" charset="0"/>
              </a:rPr>
              <a:pPr eaLnBrk="1" hangingPunct="1"/>
              <a:t>13</a:t>
            </a:fld>
            <a:endParaRPr lang="pt-BR">
              <a:solidFill>
                <a:srgbClr val="2F2F2F"/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Imagem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88" y="1412875"/>
            <a:ext cx="6981825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07950" y="836613"/>
            <a:ext cx="892810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latin typeface="+mj-lt"/>
                <a:cs typeface="+mn-cs"/>
              </a:rPr>
              <a:t>SYSTEM GEOMETRY USED FOR SIMULATIONS</a:t>
            </a:r>
          </a:p>
        </p:txBody>
      </p:sp>
      <p:sp>
        <p:nvSpPr>
          <p:cNvPr id="4" name="Retângulo 3"/>
          <p:cNvSpPr/>
          <p:nvPr/>
        </p:nvSpPr>
        <p:spPr>
          <a:xfrm>
            <a:off x="179388" y="5949950"/>
            <a:ext cx="8785225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err="1">
                <a:latin typeface="+mj-lt"/>
                <a:cs typeface="+mn-cs"/>
              </a:rPr>
              <a:t>Ground</a:t>
            </a:r>
            <a:r>
              <a:rPr lang="pt-BR" dirty="0">
                <a:latin typeface="+mj-lt"/>
                <a:cs typeface="+mn-cs"/>
              </a:rPr>
              <a:t> </a:t>
            </a:r>
            <a:r>
              <a:rPr lang="pt-BR" dirty="0" err="1">
                <a:latin typeface="+mj-lt"/>
                <a:cs typeface="+mn-cs"/>
              </a:rPr>
              <a:t>reference</a:t>
            </a:r>
            <a:r>
              <a:rPr lang="pt-BR" dirty="0">
                <a:latin typeface="+mj-lt"/>
                <a:cs typeface="+mn-cs"/>
              </a:rPr>
              <a:t> bases are </a:t>
            </a:r>
            <a:r>
              <a:rPr lang="pt-BR" dirty="0" err="1">
                <a:latin typeface="+mj-lt"/>
                <a:cs typeface="+mn-cs"/>
              </a:rPr>
              <a:t>on</a:t>
            </a:r>
            <a:r>
              <a:rPr lang="pt-BR" dirty="0">
                <a:latin typeface="+mj-lt"/>
                <a:cs typeface="+mn-cs"/>
              </a:rPr>
              <a:t> continental </a:t>
            </a:r>
            <a:r>
              <a:rPr lang="pt-BR" dirty="0" err="1">
                <a:latin typeface="+mj-lt"/>
                <a:cs typeface="+mn-cs"/>
              </a:rPr>
              <a:t>Brazil</a:t>
            </a:r>
            <a:r>
              <a:rPr lang="pt-BR" dirty="0">
                <a:latin typeface="+mj-lt"/>
                <a:cs typeface="+mn-cs"/>
              </a:rPr>
              <a:t> </a:t>
            </a:r>
            <a:r>
              <a:rPr lang="pt-BR" dirty="0" err="1">
                <a:latin typeface="+mj-lt"/>
                <a:cs typeface="+mn-cs"/>
              </a:rPr>
              <a:t>and</a:t>
            </a:r>
            <a:r>
              <a:rPr lang="pt-BR" dirty="0">
                <a:latin typeface="+mj-lt"/>
                <a:cs typeface="+mn-cs"/>
              </a:rPr>
              <a:t> </a:t>
            </a:r>
            <a:r>
              <a:rPr lang="pt-BR" dirty="0" err="1">
                <a:latin typeface="+mj-lt"/>
                <a:cs typeface="+mn-cs"/>
              </a:rPr>
              <a:t>one</a:t>
            </a:r>
            <a:r>
              <a:rPr lang="pt-BR" dirty="0">
                <a:latin typeface="+mj-lt"/>
                <a:cs typeface="+mn-cs"/>
              </a:rPr>
              <a:t> </a:t>
            </a:r>
            <a:r>
              <a:rPr lang="pt-BR" dirty="0" err="1">
                <a:latin typeface="+mj-lt"/>
                <a:cs typeface="+mn-cs"/>
              </a:rPr>
              <a:t>at</a:t>
            </a:r>
            <a:r>
              <a:rPr lang="pt-BR" dirty="0">
                <a:latin typeface="+mj-lt"/>
                <a:cs typeface="+mn-cs"/>
              </a:rPr>
              <a:t> Trindade </a:t>
            </a:r>
            <a:r>
              <a:rPr lang="pt-BR" dirty="0" err="1">
                <a:latin typeface="+mj-lt"/>
                <a:cs typeface="+mn-cs"/>
              </a:rPr>
              <a:t>island</a:t>
            </a:r>
            <a:r>
              <a:rPr lang="pt-BR" dirty="0">
                <a:latin typeface="+mj-lt"/>
                <a:cs typeface="+mn-cs"/>
              </a:rPr>
              <a:t>, </a:t>
            </a:r>
            <a:r>
              <a:rPr lang="pt-BR" dirty="0" err="1">
                <a:latin typeface="+mj-lt"/>
                <a:cs typeface="+mn-cs"/>
              </a:rPr>
              <a:t>target</a:t>
            </a:r>
            <a:r>
              <a:rPr lang="pt-BR" dirty="0">
                <a:latin typeface="+mj-lt"/>
                <a:cs typeface="+mn-cs"/>
              </a:rPr>
              <a:t> </a:t>
            </a:r>
            <a:r>
              <a:rPr lang="pt-BR" dirty="0" err="1">
                <a:latin typeface="+mj-lt"/>
                <a:cs typeface="+mn-cs"/>
              </a:rPr>
              <a:t>at</a:t>
            </a:r>
            <a:r>
              <a:rPr lang="pt-BR" dirty="0">
                <a:latin typeface="+mj-lt"/>
                <a:cs typeface="+mn-cs"/>
              </a:rPr>
              <a:t> </a:t>
            </a:r>
            <a:r>
              <a:rPr lang="pt-BR" dirty="0" err="1">
                <a:latin typeface="+mj-lt"/>
                <a:cs typeface="+mn-cs"/>
              </a:rPr>
              <a:t>an</a:t>
            </a:r>
            <a:r>
              <a:rPr lang="pt-BR" dirty="0">
                <a:latin typeface="+mj-lt"/>
                <a:cs typeface="+mn-cs"/>
              </a:rPr>
              <a:t> </a:t>
            </a:r>
            <a:r>
              <a:rPr lang="pt-BR" dirty="0" err="1">
                <a:latin typeface="+mj-lt"/>
                <a:cs typeface="+mn-cs"/>
              </a:rPr>
              <a:t>arbitrary</a:t>
            </a:r>
            <a:r>
              <a:rPr lang="pt-BR" dirty="0">
                <a:latin typeface="+mj-lt"/>
                <a:cs typeface="+mn-cs"/>
              </a:rPr>
              <a:t> position, four </a:t>
            </a:r>
            <a:r>
              <a:rPr lang="pt-BR" dirty="0" err="1">
                <a:latin typeface="+mj-lt"/>
                <a:cs typeface="+mn-cs"/>
              </a:rPr>
              <a:t>repeaters</a:t>
            </a:r>
            <a:r>
              <a:rPr lang="pt-BR" dirty="0">
                <a:latin typeface="+mj-lt"/>
                <a:cs typeface="+mn-cs"/>
              </a:rPr>
              <a:t> </a:t>
            </a:r>
            <a:r>
              <a:rPr lang="pt-BR" dirty="0" err="1">
                <a:latin typeface="+mj-lt"/>
                <a:cs typeface="+mn-cs"/>
              </a:rPr>
              <a:t>carried</a:t>
            </a:r>
            <a:r>
              <a:rPr lang="pt-BR" dirty="0">
                <a:latin typeface="+mj-lt"/>
                <a:cs typeface="+mn-cs"/>
              </a:rPr>
              <a:t> </a:t>
            </a:r>
            <a:r>
              <a:rPr lang="pt-BR" dirty="0" err="1">
                <a:latin typeface="+mj-lt"/>
                <a:cs typeface="+mn-cs"/>
              </a:rPr>
              <a:t>by</a:t>
            </a:r>
            <a:r>
              <a:rPr lang="pt-BR" dirty="0">
                <a:latin typeface="+mj-lt"/>
                <a:cs typeface="+mn-cs"/>
              </a:rPr>
              <a:t> </a:t>
            </a:r>
            <a:r>
              <a:rPr lang="pt-BR" dirty="0" err="1">
                <a:latin typeface="+mj-lt"/>
                <a:cs typeface="+mn-cs"/>
              </a:rPr>
              <a:t>low</a:t>
            </a:r>
            <a:r>
              <a:rPr lang="pt-BR" dirty="0">
                <a:latin typeface="+mj-lt"/>
                <a:cs typeface="+mn-cs"/>
              </a:rPr>
              <a:t> </a:t>
            </a:r>
            <a:r>
              <a:rPr lang="pt-BR" dirty="0" err="1">
                <a:latin typeface="+mj-lt"/>
                <a:cs typeface="+mn-cs"/>
              </a:rPr>
              <a:t>orbit</a:t>
            </a:r>
            <a:r>
              <a:rPr lang="pt-BR" dirty="0">
                <a:latin typeface="+mj-lt"/>
                <a:cs typeface="+mn-cs"/>
              </a:rPr>
              <a:t> (500 km) </a:t>
            </a:r>
            <a:r>
              <a:rPr lang="pt-BR" dirty="0" err="1">
                <a:latin typeface="+mj-lt"/>
                <a:cs typeface="+mn-cs"/>
              </a:rPr>
              <a:t>CubeSats</a:t>
            </a:r>
            <a:r>
              <a:rPr lang="pt-BR" dirty="0">
                <a:latin typeface="+mj-lt"/>
                <a:cs typeface="+mn-cs"/>
              </a:rPr>
              <a:t>.</a:t>
            </a:r>
          </a:p>
        </p:txBody>
      </p:sp>
      <p:sp>
        <p:nvSpPr>
          <p:cNvPr id="19461" name="Espaço Reservado para Número de Slide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D5DF438-7C4C-4D7D-AB3D-1CC8E277A0B5}" type="slidenum">
              <a:rPr lang="pt-BR">
                <a:solidFill>
                  <a:srgbClr val="2F2F2F"/>
                </a:solidFill>
                <a:latin typeface="Constantia" panose="02030602050306030303" pitchFamily="18" charset="0"/>
              </a:rPr>
              <a:pPr eaLnBrk="1" hangingPunct="1"/>
              <a:t>14</a:t>
            </a:fld>
            <a:endParaRPr lang="pt-BR">
              <a:solidFill>
                <a:srgbClr val="2F2F2F"/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algn="ctr" eaLnBrk="1" hangingPunct="1"/>
            <a:r>
              <a:rPr lang="pt-BR" sz="3600" b="1" smtClean="0"/>
              <a:t>RESULTS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1565275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>
                <a:latin typeface="+mj-lt"/>
              </a:rPr>
              <a:t>Simulations assuming mean TEC </a:t>
            </a:r>
            <a:r>
              <a:rPr lang="en-US" sz="2800" dirty="0" smtClean="0">
                <a:latin typeface="+mj-lt"/>
              </a:rPr>
              <a:t>(Total Electron Content) = </a:t>
            </a:r>
            <a:r>
              <a:rPr lang="en-US" sz="2800" dirty="0">
                <a:latin typeface="+mj-lt"/>
              </a:rPr>
              <a:t>10</a:t>
            </a:r>
            <a:r>
              <a:rPr lang="en-US" sz="2800" baseline="30000" dirty="0">
                <a:latin typeface="+mj-lt"/>
              </a:rPr>
              <a:t>17</a:t>
            </a:r>
            <a:r>
              <a:rPr lang="en-US" sz="2800" dirty="0">
                <a:latin typeface="+mj-lt"/>
              </a:rPr>
              <a:t> e/m</a:t>
            </a:r>
            <a:r>
              <a:rPr lang="en-US" sz="2800" baseline="30000" dirty="0">
                <a:latin typeface="+mj-lt"/>
              </a:rPr>
              <a:t>2</a:t>
            </a:r>
            <a:r>
              <a:rPr lang="en-US" sz="2800" dirty="0">
                <a:latin typeface="+mj-lt"/>
              </a:rPr>
              <a:t>  for the band of 2000 </a:t>
            </a:r>
            <a:r>
              <a:rPr lang="en-US" sz="2800" dirty="0" err="1">
                <a:latin typeface="+mj-lt"/>
              </a:rPr>
              <a:t>MHz.</a:t>
            </a:r>
            <a:r>
              <a:rPr lang="en-US" sz="2800" dirty="0">
                <a:latin typeface="+mj-lt"/>
              </a:rPr>
              <a:t> Satellites placed at altitude of 500 km displaced by about </a:t>
            </a:r>
            <a:r>
              <a:rPr lang="en-US" sz="2800" dirty="0" smtClean="0">
                <a:latin typeface="+mj-lt"/>
              </a:rPr>
              <a:t>2° </a:t>
            </a:r>
            <a:r>
              <a:rPr lang="en-US" sz="2800" dirty="0">
                <a:latin typeface="+mj-lt"/>
              </a:rPr>
              <a:t>(i.e. about 240 km) from each other. Assumed overall system random clock uncertainty of 3.3 nanoseconds.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 smtClean="0">
                <a:latin typeface="+mj-lt"/>
              </a:rPr>
              <a:t>Typical uncertainties of: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+mj-lt"/>
              </a:rPr>
              <a:t>5-80 </a:t>
            </a:r>
            <a:r>
              <a:rPr lang="en-US" dirty="0">
                <a:latin typeface="+mj-lt"/>
              </a:rPr>
              <a:t>m for target </a:t>
            </a:r>
            <a:r>
              <a:rPr lang="en-US" dirty="0" smtClean="0">
                <a:latin typeface="+mj-lt"/>
              </a:rPr>
              <a:t>coordinates;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+mj-lt"/>
              </a:rPr>
              <a:t>20-100 </a:t>
            </a:r>
            <a:r>
              <a:rPr lang="en-US" dirty="0">
                <a:latin typeface="+mj-lt"/>
              </a:rPr>
              <a:t>m for repeaters (satellites) positions</a:t>
            </a:r>
            <a:r>
              <a:rPr lang="en-US" dirty="0" smtClean="0">
                <a:latin typeface="+mj-lt"/>
              </a:rPr>
              <a:t>;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+mj-lt"/>
              </a:rPr>
              <a:t>1-90 </a:t>
            </a:r>
            <a:r>
              <a:rPr lang="en-US" dirty="0">
                <a:latin typeface="+mj-lt"/>
              </a:rPr>
              <a:t>ns for remote clock synchronism</a:t>
            </a:r>
            <a:r>
              <a:rPr lang="en-US" dirty="0" smtClean="0">
                <a:latin typeface="+mj-lt"/>
              </a:rPr>
              <a:t>.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pt-BR" sz="2800" dirty="0" smtClean="0">
              <a:latin typeface="+mj-lt"/>
            </a:endParaRPr>
          </a:p>
        </p:txBody>
      </p:sp>
      <p:sp>
        <p:nvSpPr>
          <p:cNvPr id="20484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6B88AC3-8FE6-4D7A-BFBB-F368B471B91E}" type="slidenum">
              <a:rPr lang="pt-BR">
                <a:solidFill>
                  <a:srgbClr val="2F2F2F"/>
                </a:solidFill>
                <a:latin typeface="Constantia" panose="02030602050306030303" pitchFamily="18" charset="0"/>
              </a:rPr>
              <a:pPr eaLnBrk="1" hangingPunct="1"/>
              <a:t>15</a:t>
            </a:fld>
            <a:endParaRPr lang="pt-BR">
              <a:solidFill>
                <a:srgbClr val="2F2F2F"/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algn="ctr" eaLnBrk="1" hangingPunct="1"/>
            <a:r>
              <a:rPr lang="pt-BR" sz="3600" b="1" smtClean="0"/>
              <a:t>RESULTS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1565275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>
                <a:latin typeface="+mj-lt"/>
              </a:rPr>
              <a:t>The </a:t>
            </a:r>
            <a:r>
              <a:rPr lang="en-US" sz="2800" b="1" dirty="0">
                <a:latin typeface="+mj-lt"/>
              </a:rPr>
              <a:t>new geo-referencing system </a:t>
            </a:r>
            <a:r>
              <a:rPr lang="en-US" sz="2800" dirty="0">
                <a:latin typeface="+mj-lt"/>
              </a:rPr>
              <a:t>performance using four satellite </a:t>
            </a:r>
            <a:r>
              <a:rPr lang="en-US" sz="2800" dirty="0" smtClean="0">
                <a:latin typeface="+mj-lt"/>
              </a:rPr>
              <a:t>repeaters </a:t>
            </a:r>
            <a:r>
              <a:rPr lang="en-US" sz="2800" dirty="0">
                <a:latin typeface="+mj-lt"/>
              </a:rPr>
              <a:t>is </a:t>
            </a:r>
            <a:r>
              <a:rPr lang="en-US" sz="2800" b="1" dirty="0">
                <a:latin typeface="+mj-lt"/>
              </a:rPr>
              <a:t>highly encouraging</a:t>
            </a:r>
            <a:r>
              <a:rPr lang="en-US" sz="2800" dirty="0">
                <a:latin typeface="+mj-lt"/>
              </a:rPr>
              <a:t>, even assuming gross approximations</a:t>
            </a:r>
            <a:r>
              <a:rPr lang="en-US" sz="2800" dirty="0" smtClean="0">
                <a:latin typeface="+mj-lt"/>
              </a:rPr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b="1" dirty="0" smtClean="0">
                <a:latin typeface="+mj-lt"/>
              </a:rPr>
              <a:t>Delays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>
                <a:latin typeface="+mj-lt"/>
              </a:rPr>
              <a:t>due to signal transit times at the transponders and to radio </a:t>
            </a:r>
            <a:r>
              <a:rPr lang="en-US" sz="2800" dirty="0" smtClean="0">
                <a:latin typeface="+mj-lt"/>
              </a:rPr>
              <a:t>propagation </a:t>
            </a:r>
            <a:r>
              <a:rPr lang="en-US" sz="2800" b="1" dirty="0">
                <a:latin typeface="+mj-lt"/>
              </a:rPr>
              <a:t>are efficiently minimized </a:t>
            </a:r>
            <a:r>
              <a:rPr lang="en-US" sz="2800" dirty="0">
                <a:latin typeface="+mj-lt"/>
              </a:rPr>
              <a:t>by the algorithms utilized</a:t>
            </a:r>
            <a:r>
              <a:rPr lang="en-US" sz="2800" dirty="0" smtClean="0">
                <a:latin typeface="+mj-lt"/>
              </a:rPr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 smtClean="0">
                <a:latin typeface="+mj-lt"/>
              </a:rPr>
              <a:t>The </a:t>
            </a:r>
            <a:r>
              <a:rPr lang="en-US" sz="2800" dirty="0">
                <a:latin typeface="+mj-lt"/>
              </a:rPr>
              <a:t>obtained accuracies remain about the same for TEC changes within one order of magnitude. </a:t>
            </a:r>
            <a:endParaRPr lang="en-US" sz="2800" dirty="0" smtClean="0">
              <a:latin typeface="+mj-lt"/>
            </a:endParaRPr>
          </a:p>
        </p:txBody>
      </p:sp>
      <p:sp>
        <p:nvSpPr>
          <p:cNvPr id="21508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DC9CE69-ECB2-401C-B4AA-765DC1D84555}" type="slidenum">
              <a:rPr lang="pt-BR">
                <a:solidFill>
                  <a:srgbClr val="2F2F2F"/>
                </a:solidFill>
                <a:latin typeface="Constantia" panose="02030602050306030303" pitchFamily="18" charset="0"/>
              </a:rPr>
              <a:pPr eaLnBrk="1" hangingPunct="1"/>
              <a:t>16</a:t>
            </a:fld>
            <a:endParaRPr lang="pt-BR">
              <a:solidFill>
                <a:srgbClr val="2F2F2F"/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792163"/>
          </a:xfrm>
        </p:spPr>
        <p:txBody>
          <a:bodyPr/>
          <a:lstStyle/>
          <a:p>
            <a:pPr algn="ctr" eaLnBrk="1" hangingPunct="1"/>
            <a:r>
              <a:rPr lang="pt-BR" sz="3600" b="1" smtClean="0"/>
              <a:t>CONCLUDING REMARKS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388" y="1700213"/>
            <a:ext cx="8785225" cy="1873250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>
                <a:latin typeface="+mj-lt"/>
              </a:rPr>
              <a:t>System improvements are currently investigated, including </a:t>
            </a:r>
            <a:r>
              <a:rPr lang="en-US" sz="2400" b="1" dirty="0" smtClean="0">
                <a:latin typeface="+mj-lt"/>
              </a:rPr>
              <a:t>enhancing accuracies by statistical treatment</a:t>
            </a:r>
            <a:r>
              <a:rPr lang="en-US" sz="2400" dirty="0" smtClean="0">
                <a:latin typeface="+mj-lt"/>
              </a:rPr>
              <a:t>, the development of </a:t>
            </a:r>
            <a:r>
              <a:rPr lang="en-US" sz="2400" b="1" dirty="0" smtClean="0">
                <a:latin typeface="+mj-lt"/>
              </a:rPr>
              <a:t>new mathematical solutions</a:t>
            </a:r>
            <a:r>
              <a:rPr lang="en-US" sz="2400" dirty="0" smtClean="0">
                <a:latin typeface="+mj-lt"/>
              </a:rPr>
              <a:t>, and the use of </a:t>
            </a:r>
            <a:r>
              <a:rPr lang="en-US" sz="2400" b="1" dirty="0" smtClean="0">
                <a:latin typeface="+mj-lt"/>
              </a:rPr>
              <a:t>two radio frequencies links to allow actual TEC estimates.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b="1" dirty="0" err="1" smtClean="0">
                <a:latin typeface="+mj-lt"/>
              </a:rPr>
              <a:t>CubeSats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>
                <a:latin typeface="+mj-lt"/>
              </a:rPr>
              <a:t>are ideal transponder carriers</a:t>
            </a:r>
            <a:r>
              <a:rPr lang="en-US" sz="2400" b="1" dirty="0" smtClean="0">
                <a:latin typeface="+mj-lt"/>
              </a:rPr>
              <a:t>.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200" dirty="0" smtClean="0">
                <a:latin typeface="+mj-lt"/>
              </a:rPr>
              <a:t>There </a:t>
            </a:r>
            <a:r>
              <a:rPr lang="en-US" sz="2200" dirty="0">
                <a:latin typeface="+mj-lt"/>
              </a:rPr>
              <a:t>are </a:t>
            </a:r>
            <a:r>
              <a:rPr lang="en-US" sz="2200" b="1" dirty="0">
                <a:latin typeface="+mj-lt"/>
              </a:rPr>
              <a:t>no critical on-board requirements</a:t>
            </a:r>
            <a:r>
              <a:rPr lang="en-US" sz="2200" dirty="0" smtClean="0">
                <a:latin typeface="+mj-lt"/>
              </a:rPr>
              <a:t>.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200" b="1" dirty="0" smtClean="0">
                <a:latin typeface="+mj-lt"/>
              </a:rPr>
              <a:t>The </a:t>
            </a:r>
            <a:r>
              <a:rPr lang="en-US" sz="2200" b="1" dirty="0">
                <a:latin typeface="+mj-lt"/>
              </a:rPr>
              <a:t>power requirements </a:t>
            </a:r>
            <a:r>
              <a:rPr lang="en-US" sz="2200" dirty="0">
                <a:latin typeface="+mj-lt"/>
              </a:rPr>
              <a:t>for the transponder are of the </a:t>
            </a:r>
            <a:r>
              <a:rPr lang="en-US" sz="2200" dirty="0" smtClean="0">
                <a:latin typeface="+mj-lt"/>
              </a:rPr>
              <a:t>order </a:t>
            </a:r>
            <a:r>
              <a:rPr lang="en-US" sz="2200" dirty="0">
                <a:latin typeface="+mj-lt"/>
              </a:rPr>
              <a:t>of </a:t>
            </a:r>
            <a:r>
              <a:rPr lang="en-US" sz="2200" dirty="0" smtClean="0">
                <a:latin typeface="+mj-lt"/>
              </a:rPr>
              <a:t>20W</a:t>
            </a:r>
            <a:r>
              <a:rPr lang="en-US" sz="2200" dirty="0">
                <a:latin typeface="+mj-lt"/>
              </a:rPr>
              <a:t>, which are attainable by </a:t>
            </a:r>
            <a:r>
              <a:rPr lang="en-US" sz="2200" dirty="0" err="1" smtClean="0">
                <a:latin typeface="+mj-lt"/>
              </a:rPr>
              <a:t>CubeSats</a:t>
            </a:r>
            <a:r>
              <a:rPr lang="en-US" sz="2200" dirty="0" smtClean="0">
                <a:latin typeface="+mj-lt"/>
              </a:rPr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 smtClean="0">
                <a:latin typeface="+mj-lt"/>
              </a:rPr>
              <a:t>The </a:t>
            </a:r>
            <a:r>
              <a:rPr lang="en-US" sz="2400" dirty="0">
                <a:latin typeface="+mj-lt"/>
              </a:rPr>
              <a:t>implementation of one operational pilot system using </a:t>
            </a:r>
            <a:r>
              <a:rPr lang="en-US" sz="2400" dirty="0" err="1">
                <a:latin typeface="+mj-lt"/>
              </a:rPr>
              <a:t>CubeSats</a:t>
            </a:r>
            <a:r>
              <a:rPr lang="en-US" sz="2400" dirty="0">
                <a:latin typeface="+mj-lt"/>
              </a:rPr>
              <a:t> as the repeaters’ carriers is being considered.</a:t>
            </a:r>
            <a:endParaRPr lang="pt-BR" sz="2400" dirty="0" smtClean="0">
              <a:latin typeface="+mj-lt"/>
            </a:endParaRPr>
          </a:p>
        </p:txBody>
      </p:sp>
      <p:sp>
        <p:nvSpPr>
          <p:cNvPr id="22532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192EA2B-9491-45B6-89B7-7BF09DE41BB6}" type="slidenum">
              <a:rPr lang="pt-BR">
                <a:solidFill>
                  <a:srgbClr val="2F2F2F"/>
                </a:solidFill>
                <a:latin typeface="Constantia" panose="02030602050306030303" pitchFamily="18" charset="0"/>
              </a:rPr>
              <a:pPr eaLnBrk="1" hangingPunct="1"/>
              <a:t>17</a:t>
            </a:fld>
            <a:endParaRPr lang="pt-BR">
              <a:solidFill>
                <a:srgbClr val="2F2F2F"/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ítulo 1"/>
          <p:cNvSpPr>
            <a:spLocks noGrp="1"/>
          </p:cNvSpPr>
          <p:nvPr>
            <p:ph type="title"/>
          </p:nvPr>
        </p:nvSpPr>
        <p:spPr>
          <a:xfrm>
            <a:off x="468313" y="981075"/>
            <a:ext cx="8229600" cy="5761038"/>
          </a:xfrm>
        </p:spPr>
        <p:txBody>
          <a:bodyPr anchor="t"/>
          <a:lstStyle/>
          <a:p>
            <a:pPr algn="ctr" eaLnBrk="1" hangingPunct="1"/>
            <a:r>
              <a:rPr lang="pt-BR" sz="3600" b="1" smtClean="0"/>
              <a:t/>
            </a:r>
            <a:br>
              <a:rPr lang="pt-BR" sz="3600" b="1" smtClean="0"/>
            </a:br>
            <a:r>
              <a:rPr lang="pt-BR" sz="3600" b="1" smtClean="0"/>
              <a:t/>
            </a:r>
            <a:br>
              <a:rPr lang="pt-BR" sz="3600" b="1" smtClean="0"/>
            </a:br>
            <a:r>
              <a:rPr lang="pt-BR" sz="3600" b="1" smtClean="0"/>
              <a:t>Prof. Pierre Kaufmann</a:t>
            </a:r>
            <a:br>
              <a:rPr lang="pt-BR" sz="3600" b="1" smtClean="0"/>
            </a:br>
            <a:r>
              <a:rPr lang="pt-BR" sz="2800" smtClean="0">
                <a:hlinkClick r:id="rId3"/>
              </a:rPr>
              <a:t>pierrekau@gmail.com</a:t>
            </a:r>
            <a:r>
              <a:rPr lang="pt-BR" sz="2800" smtClean="0"/>
              <a:t/>
            </a:r>
            <a:br>
              <a:rPr lang="pt-BR" sz="2800" smtClean="0"/>
            </a:br>
            <a:r>
              <a:rPr lang="pt-BR" sz="2800" smtClean="0"/>
              <a:t>Phone: 55-11-2114-8331</a:t>
            </a:r>
            <a:br>
              <a:rPr lang="pt-BR" sz="2800" smtClean="0"/>
            </a:br>
            <a:r>
              <a:rPr lang="pt-BR" sz="3600" b="1" smtClean="0"/>
              <a:t/>
            </a:r>
            <a:br>
              <a:rPr lang="pt-BR" sz="3600" b="1" smtClean="0"/>
            </a:br>
            <a:r>
              <a:rPr lang="pt-BR" sz="3600" b="1" smtClean="0"/>
              <a:t>Prof. Sergio V. D. Pamboukian</a:t>
            </a:r>
            <a:br>
              <a:rPr lang="pt-BR" sz="3600" b="1" smtClean="0"/>
            </a:br>
            <a:r>
              <a:rPr lang="pt-BR" sz="2800" smtClean="0">
                <a:hlinkClick r:id="rId4"/>
              </a:rPr>
              <a:t>sergio.pamboukian@gmail.com</a:t>
            </a:r>
            <a:r>
              <a:rPr lang="pt-BR" sz="2800" smtClean="0"/>
              <a:t/>
            </a:r>
            <a:br>
              <a:rPr lang="pt-BR" sz="2800" smtClean="0"/>
            </a:br>
            <a:r>
              <a:rPr lang="pt-BR" sz="2800" smtClean="0"/>
              <a:t>Phone: 55-11-2114-8953</a:t>
            </a:r>
            <a:br>
              <a:rPr lang="pt-BR" sz="2800" smtClean="0"/>
            </a:br>
            <a:r>
              <a:rPr lang="pt-BR" sz="2800" smtClean="0"/>
              <a:t/>
            </a:r>
            <a:br>
              <a:rPr lang="pt-BR" sz="2800" smtClean="0"/>
            </a:br>
            <a:endParaRPr lang="pt-BR" sz="2800" smtClean="0"/>
          </a:p>
        </p:txBody>
      </p:sp>
      <p:sp>
        <p:nvSpPr>
          <p:cNvPr id="23555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9B171EC-8E70-4808-95A8-4CAA8B2D9715}" type="slidenum">
              <a:rPr lang="pt-BR">
                <a:solidFill>
                  <a:srgbClr val="2F2F2F"/>
                </a:solidFill>
                <a:latin typeface="Constantia" panose="02030602050306030303" pitchFamily="18" charset="0"/>
              </a:rPr>
              <a:pPr eaLnBrk="1" hangingPunct="1"/>
              <a:t>18</a:t>
            </a:fld>
            <a:endParaRPr lang="pt-BR">
              <a:solidFill>
                <a:srgbClr val="2F2F2F"/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201738" y="1920875"/>
            <a:ext cx="2016125" cy="20891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24579" name="Título 1"/>
          <p:cNvSpPr>
            <a:spLocks noGrp="1"/>
          </p:cNvSpPr>
          <p:nvPr>
            <p:ph type="title"/>
          </p:nvPr>
        </p:nvSpPr>
        <p:spPr>
          <a:xfrm>
            <a:off x="179388" y="981075"/>
            <a:ext cx="8785225" cy="422275"/>
          </a:xfrm>
        </p:spPr>
        <p:txBody>
          <a:bodyPr/>
          <a:lstStyle/>
          <a:p>
            <a:pPr algn="ctr" eaLnBrk="1" hangingPunct="1"/>
            <a:r>
              <a:rPr lang="pt-BR" sz="2400" b="1" smtClean="0"/>
              <a:t>EQUATIONS</a:t>
            </a:r>
          </a:p>
        </p:txBody>
      </p:sp>
      <p:sp>
        <p:nvSpPr>
          <p:cNvPr id="6" name="Retângulo 5"/>
          <p:cNvSpPr/>
          <p:nvPr/>
        </p:nvSpPr>
        <p:spPr>
          <a:xfrm>
            <a:off x="250825" y="4652963"/>
            <a:ext cx="864235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prstClr val="black"/>
                </a:solidFill>
                <a:latin typeface="Calibri"/>
                <a:cs typeface="+mn-cs"/>
              </a:rPr>
              <a:t>AR, BR, CR, DR, </a:t>
            </a:r>
            <a:r>
              <a:rPr lang="pt-BR" dirty="0" err="1">
                <a:solidFill>
                  <a:prstClr val="black"/>
                </a:solidFill>
                <a:latin typeface="Calibri"/>
                <a:cs typeface="+mn-cs"/>
              </a:rPr>
              <a:t>and</a:t>
            </a:r>
            <a:r>
              <a:rPr lang="pt-BR" dirty="0">
                <a:solidFill>
                  <a:prstClr val="black"/>
                </a:solidFill>
                <a:latin typeface="Calibri"/>
                <a:cs typeface="+mn-cs"/>
              </a:rPr>
              <a:t> PR are </a:t>
            </a:r>
            <a:r>
              <a:rPr lang="pt-BR" dirty="0" err="1">
                <a:solidFill>
                  <a:prstClr val="black"/>
                </a:solidFill>
                <a:latin typeface="Calibri"/>
                <a:cs typeface="+mn-cs"/>
              </a:rPr>
              <a:t>the</a:t>
            </a:r>
            <a:r>
              <a:rPr lang="pt-BR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pt-BR" dirty="0" err="1">
                <a:solidFill>
                  <a:prstClr val="black"/>
                </a:solidFill>
                <a:latin typeface="Calibri"/>
                <a:cs typeface="+mn-cs"/>
              </a:rPr>
              <a:t>distances</a:t>
            </a:r>
            <a:r>
              <a:rPr lang="pt-BR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pt-BR" dirty="0" err="1">
                <a:solidFill>
                  <a:prstClr val="black"/>
                </a:solidFill>
                <a:latin typeface="Calibri"/>
                <a:cs typeface="+mn-cs"/>
              </a:rPr>
              <a:t>of</a:t>
            </a:r>
            <a:r>
              <a:rPr lang="pt-BR" dirty="0">
                <a:solidFill>
                  <a:prstClr val="black"/>
                </a:solidFill>
                <a:latin typeface="Calibri"/>
                <a:cs typeface="+mn-cs"/>
              </a:rPr>
              <a:t> bases A, B, C, D </a:t>
            </a:r>
            <a:r>
              <a:rPr lang="pt-BR" dirty="0" err="1">
                <a:solidFill>
                  <a:prstClr val="black"/>
                </a:solidFill>
                <a:latin typeface="Calibri"/>
                <a:cs typeface="+mn-cs"/>
              </a:rPr>
              <a:t>and</a:t>
            </a:r>
            <a:r>
              <a:rPr lang="pt-BR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pt-BR" dirty="0" err="1">
                <a:solidFill>
                  <a:prstClr val="black"/>
                </a:solidFill>
                <a:latin typeface="Calibri"/>
                <a:cs typeface="+mn-cs"/>
              </a:rPr>
              <a:t>of</a:t>
            </a:r>
            <a:r>
              <a:rPr lang="pt-BR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pt-BR" dirty="0" err="1">
                <a:solidFill>
                  <a:prstClr val="black"/>
                </a:solidFill>
                <a:latin typeface="Calibri"/>
                <a:cs typeface="+mn-cs"/>
              </a:rPr>
              <a:t>the</a:t>
            </a:r>
            <a:r>
              <a:rPr lang="pt-BR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pt-BR" dirty="0" err="1">
                <a:solidFill>
                  <a:prstClr val="black"/>
                </a:solidFill>
                <a:latin typeface="Calibri"/>
                <a:cs typeface="+mn-cs"/>
              </a:rPr>
              <a:t>target</a:t>
            </a:r>
            <a:r>
              <a:rPr lang="pt-BR" dirty="0">
                <a:solidFill>
                  <a:prstClr val="black"/>
                </a:solidFill>
                <a:latin typeface="Calibri"/>
                <a:cs typeface="+mn-cs"/>
              </a:rPr>
              <a:t> P </a:t>
            </a:r>
            <a:r>
              <a:rPr lang="pt-BR" dirty="0" err="1">
                <a:solidFill>
                  <a:prstClr val="black"/>
                </a:solidFill>
                <a:latin typeface="Calibri"/>
                <a:cs typeface="+mn-cs"/>
              </a:rPr>
              <a:t>to</a:t>
            </a:r>
            <a:r>
              <a:rPr lang="pt-BR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pt-BR" dirty="0" err="1">
                <a:solidFill>
                  <a:prstClr val="black"/>
                </a:solidFill>
                <a:latin typeface="Calibri"/>
                <a:cs typeface="+mn-cs"/>
              </a:rPr>
              <a:t>the</a:t>
            </a:r>
            <a:r>
              <a:rPr lang="pt-BR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pt-BR" dirty="0" err="1">
                <a:solidFill>
                  <a:prstClr val="black"/>
                </a:solidFill>
                <a:latin typeface="Calibri"/>
                <a:cs typeface="+mn-cs"/>
              </a:rPr>
              <a:t>repeater</a:t>
            </a:r>
            <a:r>
              <a:rPr lang="pt-BR" dirty="0">
                <a:solidFill>
                  <a:prstClr val="black"/>
                </a:solidFill>
                <a:latin typeface="Calibri"/>
                <a:cs typeface="+mn-cs"/>
              </a:rPr>
              <a:t> R, </a:t>
            </a:r>
            <a:r>
              <a:rPr lang="pt-BR" dirty="0" err="1">
                <a:solidFill>
                  <a:prstClr val="black"/>
                </a:solidFill>
                <a:latin typeface="Calibri"/>
                <a:cs typeface="+mn-cs"/>
              </a:rPr>
              <a:t>respectively</a:t>
            </a:r>
            <a:r>
              <a:rPr lang="pt-BR" dirty="0">
                <a:solidFill>
                  <a:prstClr val="black"/>
                </a:solidFill>
                <a:latin typeface="Calibri"/>
                <a:cs typeface="+mn-cs"/>
              </a:rPr>
              <a:t>, </a:t>
            </a:r>
            <a:r>
              <a:rPr lang="pt-BR" dirty="0" err="1">
                <a:solidFill>
                  <a:prstClr val="black"/>
                </a:solidFill>
                <a:latin typeface="Calibri"/>
                <a:cs typeface="+mn-cs"/>
              </a:rPr>
              <a:t>expressed</a:t>
            </a:r>
            <a:r>
              <a:rPr lang="pt-BR" dirty="0">
                <a:solidFill>
                  <a:prstClr val="black"/>
                </a:solidFill>
                <a:latin typeface="Calibri"/>
                <a:cs typeface="+mn-cs"/>
              </a:rPr>
              <a:t> as a </a:t>
            </a:r>
            <a:r>
              <a:rPr lang="pt-BR" dirty="0" err="1">
                <a:solidFill>
                  <a:prstClr val="black"/>
                </a:solidFill>
                <a:latin typeface="Calibri"/>
                <a:cs typeface="+mn-cs"/>
              </a:rPr>
              <a:t>function</a:t>
            </a:r>
            <a:r>
              <a:rPr lang="pt-BR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pt-BR" dirty="0" err="1">
                <a:solidFill>
                  <a:prstClr val="black"/>
                </a:solidFill>
                <a:latin typeface="Calibri"/>
                <a:cs typeface="+mn-cs"/>
              </a:rPr>
              <a:t>of</a:t>
            </a:r>
            <a:r>
              <a:rPr lang="pt-BR" dirty="0">
                <a:solidFill>
                  <a:prstClr val="black"/>
                </a:solidFill>
                <a:latin typeface="Calibri"/>
                <a:cs typeface="+mn-cs"/>
              </a:rPr>
              <a:t> time </a:t>
            </a:r>
            <a:r>
              <a:rPr lang="pt-BR" dirty="0" err="1">
                <a:solidFill>
                  <a:prstClr val="black"/>
                </a:solidFill>
                <a:latin typeface="Calibri"/>
                <a:cs typeface="+mn-cs"/>
              </a:rPr>
              <a:t>variations</a:t>
            </a:r>
            <a:r>
              <a:rPr lang="pt-BR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pt-BR" dirty="0" err="1">
                <a:solidFill>
                  <a:prstClr val="black"/>
                </a:solidFill>
                <a:latin typeface="Calibri"/>
                <a:cs typeface="+mn-cs"/>
              </a:rPr>
              <a:t>caused</a:t>
            </a:r>
            <a:r>
              <a:rPr lang="pt-BR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pt-BR" dirty="0" err="1">
                <a:solidFill>
                  <a:prstClr val="black"/>
                </a:solidFill>
                <a:latin typeface="Calibri"/>
                <a:cs typeface="+mn-cs"/>
              </a:rPr>
              <a:t>by</a:t>
            </a:r>
            <a:r>
              <a:rPr lang="pt-BR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pt-BR" dirty="0" err="1">
                <a:solidFill>
                  <a:prstClr val="black"/>
                </a:solidFill>
                <a:latin typeface="Calibri"/>
                <a:cs typeface="+mn-cs"/>
              </a:rPr>
              <a:t>the</a:t>
            </a:r>
            <a:r>
              <a:rPr lang="pt-BR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pt-BR" dirty="0" err="1">
                <a:solidFill>
                  <a:prstClr val="black"/>
                </a:solidFill>
                <a:latin typeface="Calibri"/>
                <a:cs typeface="+mn-cs"/>
              </a:rPr>
              <a:t>signal</a:t>
            </a:r>
            <a:r>
              <a:rPr lang="pt-BR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pt-BR" dirty="0" err="1">
                <a:solidFill>
                  <a:prstClr val="black"/>
                </a:solidFill>
                <a:latin typeface="Calibri"/>
                <a:cs typeface="+mn-cs"/>
              </a:rPr>
              <a:t>transit</a:t>
            </a:r>
            <a:r>
              <a:rPr lang="pt-BR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pt-BR" dirty="0" err="1">
                <a:solidFill>
                  <a:prstClr val="black"/>
                </a:solidFill>
                <a:latin typeface="Calibri"/>
                <a:cs typeface="+mn-cs"/>
              </a:rPr>
              <a:t>at</a:t>
            </a:r>
            <a:r>
              <a:rPr lang="pt-BR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pt-BR" dirty="0" err="1">
                <a:solidFill>
                  <a:prstClr val="black"/>
                </a:solidFill>
                <a:latin typeface="Calibri"/>
                <a:cs typeface="+mn-cs"/>
              </a:rPr>
              <a:t>the</a:t>
            </a:r>
            <a:r>
              <a:rPr lang="pt-BR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pt-BR" dirty="0" err="1">
                <a:solidFill>
                  <a:prstClr val="black"/>
                </a:solidFill>
                <a:latin typeface="Calibri"/>
                <a:cs typeface="+mn-cs"/>
              </a:rPr>
              <a:t>repeater</a:t>
            </a:r>
            <a:r>
              <a:rPr lang="pt-BR" dirty="0">
                <a:solidFill>
                  <a:prstClr val="black"/>
                </a:solidFill>
                <a:latin typeface="Calibri"/>
                <a:cs typeface="+mn-cs"/>
              </a:rPr>
              <a:t> (</a:t>
            </a:r>
            <a:r>
              <a:rPr lang="pt-BR" dirty="0" err="1">
                <a:solidFill>
                  <a:prstClr val="black"/>
                </a:solidFill>
                <a:latin typeface="Calibri"/>
                <a:cs typeface="+mn-cs"/>
              </a:rPr>
              <a:t>δR</a:t>
            </a:r>
            <a:r>
              <a:rPr lang="pt-BR" dirty="0">
                <a:solidFill>
                  <a:prstClr val="black"/>
                </a:solidFill>
                <a:latin typeface="Calibri"/>
                <a:cs typeface="+mn-cs"/>
              </a:rPr>
              <a:t>), </a:t>
            </a:r>
            <a:r>
              <a:rPr lang="pt-BR" dirty="0" err="1">
                <a:solidFill>
                  <a:prstClr val="black"/>
                </a:solidFill>
                <a:latin typeface="Calibri"/>
                <a:cs typeface="+mn-cs"/>
              </a:rPr>
              <a:t>and</a:t>
            </a:r>
            <a:r>
              <a:rPr lang="pt-BR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pt-BR" dirty="0" err="1">
                <a:solidFill>
                  <a:prstClr val="black"/>
                </a:solidFill>
                <a:latin typeface="Calibri"/>
                <a:cs typeface="+mn-cs"/>
              </a:rPr>
              <a:t>corrected</a:t>
            </a:r>
            <a:r>
              <a:rPr lang="pt-BR" dirty="0">
                <a:solidFill>
                  <a:prstClr val="black"/>
                </a:solidFill>
                <a:latin typeface="Calibri"/>
                <a:cs typeface="+mn-cs"/>
              </a:rPr>
              <a:t> for 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the respective propagation path delays (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)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. </a:t>
            </a:r>
            <a:endParaRPr lang="pt-BR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900113" y="2060575"/>
            <a:ext cx="7516812" cy="17859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81000" algn="just" fontAlgn="auto">
              <a:spcBef>
                <a:spcPts val="0"/>
              </a:spcBef>
              <a:spcAft>
                <a:spcPts val="600"/>
              </a:spcAft>
              <a:tabLst>
                <a:tab pos="2241550" algn="l"/>
                <a:tab pos="4751388" algn="l"/>
              </a:tabLst>
              <a:defRPr/>
            </a:pP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AR(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,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pdAR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) 	= (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t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A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At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Ar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) (c/2) 	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pdAR</a:t>
            </a:r>
            <a:endParaRPr lang="pt-BR" dirty="0">
              <a:solidFill>
                <a:prstClr val="black"/>
              </a:solidFill>
              <a:latin typeface="Calibri"/>
              <a:ea typeface="SimSun" panose="02010600030101010101" pitchFamily="2" charset="-122"/>
              <a:cs typeface="+mn-cs"/>
            </a:endParaRPr>
          </a:p>
          <a:p>
            <a:pPr marL="381000" algn="just" fontAlgn="auto">
              <a:spcBef>
                <a:spcPts val="0"/>
              </a:spcBef>
              <a:spcAft>
                <a:spcPts val="600"/>
              </a:spcAft>
              <a:tabLst>
                <a:tab pos="2241550" algn="l"/>
                <a:tab pos="4751388" algn="l"/>
              </a:tabLst>
              <a:defRPr/>
            </a:pP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BR(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,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pdAR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,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pdBR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) 	= (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t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B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At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Br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) c 	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pdBR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pdAR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AR(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)</a:t>
            </a:r>
          </a:p>
          <a:p>
            <a:pPr marL="381000" algn="just" fontAlgn="auto">
              <a:spcBef>
                <a:spcPts val="0"/>
              </a:spcBef>
              <a:spcAft>
                <a:spcPts val="600"/>
              </a:spcAft>
              <a:tabLst>
                <a:tab pos="2241550" algn="l"/>
                <a:tab pos="4751388" algn="l"/>
              </a:tabLst>
              <a:defRPr/>
            </a:pP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CR(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,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pdAR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,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pdCR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) 	= (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t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C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At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Cr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) c 	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pdCR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pdAR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AR(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)</a:t>
            </a:r>
          </a:p>
          <a:p>
            <a:pPr marL="381000" algn="just" fontAlgn="auto">
              <a:spcBef>
                <a:spcPts val="0"/>
              </a:spcBef>
              <a:spcAft>
                <a:spcPts val="600"/>
              </a:spcAft>
              <a:tabLst>
                <a:tab pos="2241550" algn="l"/>
                <a:tab pos="4751388" algn="l"/>
              </a:tabLst>
              <a:defRPr/>
            </a:pP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DR(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,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pdAR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,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pdDR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) 	= (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t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D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At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Dr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) c 	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pdDR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pdAR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AR(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)</a:t>
            </a:r>
          </a:p>
          <a:p>
            <a:pPr marL="381000" algn="just" fontAlgn="auto">
              <a:spcBef>
                <a:spcPts val="0"/>
              </a:spcBef>
              <a:spcAft>
                <a:spcPts val="600"/>
              </a:spcAft>
              <a:tabLst>
                <a:tab pos="2241550" algn="l"/>
                <a:tab pos="4751388" algn="l"/>
              </a:tabLst>
              <a:defRPr/>
            </a:pP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PR(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,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pdAR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,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pdPR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) 	= (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t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At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) c 	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pdPR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pdAR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AR(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)</a:t>
            </a:r>
          </a:p>
        </p:txBody>
      </p:sp>
      <p:sp>
        <p:nvSpPr>
          <p:cNvPr id="24582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ACD8721-04B1-466E-A9B5-BE20C1E91F8C}" type="slidenum">
              <a:rPr lang="pt-BR">
                <a:solidFill>
                  <a:srgbClr val="2F2F2F"/>
                </a:solidFill>
                <a:latin typeface="Constantia" panose="02030602050306030303" pitchFamily="18" charset="0"/>
              </a:rPr>
              <a:pPr eaLnBrk="1" hangingPunct="1"/>
              <a:t>19</a:t>
            </a:fld>
            <a:endParaRPr lang="pt-BR">
              <a:solidFill>
                <a:srgbClr val="2F2F2F"/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/>
          <p:cNvSpPr>
            <a:spLocks noGrp="1"/>
          </p:cNvSpPr>
          <p:nvPr>
            <p:ph type="title"/>
          </p:nvPr>
        </p:nvSpPr>
        <p:spPr>
          <a:xfrm>
            <a:off x="107950" y="549275"/>
            <a:ext cx="8856663" cy="576263"/>
          </a:xfrm>
        </p:spPr>
        <p:txBody>
          <a:bodyPr/>
          <a:lstStyle/>
          <a:p>
            <a:pPr algn="ctr" eaLnBrk="1" hangingPunct="1"/>
            <a:r>
              <a:rPr lang="en-US" sz="2400" b="1" smtClean="0"/>
              <a:t>NEW GNSS-FREE GEO-REFERENCING SYSTEM</a:t>
            </a:r>
            <a:endParaRPr lang="pt-BR" sz="2400" b="1" smtClean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0688" y="1412875"/>
            <a:ext cx="8229600" cy="5111750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sz="2200" b="1" dirty="0">
                <a:latin typeface="+mj-lt"/>
              </a:rPr>
              <a:t>Current space </a:t>
            </a:r>
            <a:r>
              <a:rPr lang="it-IT" sz="2200" dirty="0">
                <a:latin typeface="+mj-lt"/>
              </a:rPr>
              <a:t>geo-positioning techniques are </a:t>
            </a:r>
            <a:r>
              <a:rPr lang="it-IT" sz="2200" dirty="0" smtClean="0">
                <a:latin typeface="+mj-lt"/>
              </a:rPr>
              <a:t>based on Global </a:t>
            </a:r>
            <a:r>
              <a:rPr lang="it-IT" sz="2200" dirty="0">
                <a:latin typeface="+mj-lt"/>
              </a:rPr>
              <a:t>Navigation Satellite Systems </a:t>
            </a:r>
            <a:r>
              <a:rPr lang="it-IT" sz="2200" b="1" dirty="0">
                <a:latin typeface="+mj-lt"/>
              </a:rPr>
              <a:t>(GNSS</a:t>
            </a:r>
            <a:r>
              <a:rPr lang="it-IT" sz="2200" b="1" dirty="0" smtClean="0">
                <a:latin typeface="+mj-lt"/>
              </a:rPr>
              <a:t>).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sz="2200" dirty="0" smtClean="0">
                <a:latin typeface="+mj-lt"/>
              </a:rPr>
              <a:t>They </a:t>
            </a:r>
            <a:r>
              <a:rPr lang="it-IT" sz="2200" dirty="0">
                <a:latin typeface="+mj-lt"/>
              </a:rPr>
              <a:t>include the first systems based on </a:t>
            </a:r>
            <a:r>
              <a:rPr lang="it-IT" sz="2200" b="1" dirty="0">
                <a:latin typeface="+mj-lt"/>
              </a:rPr>
              <a:t>ranging and Doppler </a:t>
            </a:r>
            <a:r>
              <a:rPr lang="it-IT" sz="2200" dirty="0">
                <a:latin typeface="+mj-lt"/>
              </a:rPr>
              <a:t>effect of radio transmitters at low orbit satellites, used until </a:t>
            </a:r>
            <a:r>
              <a:rPr lang="it-IT" sz="2200" dirty="0" smtClean="0">
                <a:latin typeface="+mj-lt"/>
              </a:rPr>
              <a:t>today, </a:t>
            </a:r>
            <a:r>
              <a:rPr lang="it-IT" sz="2200" dirty="0">
                <a:latin typeface="+mj-lt"/>
              </a:rPr>
              <a:t>and the global positioning systems, based on a constellation of slow moving high altitude satellites such </a:t>
            </a:r>
            <a:r>
              <a:rPr lang="it-IT" sz="2200" b="1" dirty="0">
                <a:latin typeface="+mj-lt"/>
              </a:rPr>
              <a:t>as GPS and </a:t>
            </a:r>
            <a:r>
              <a:rPr lang="it-IT" sz="2200" b="1" dirty="0" smtClean="0">
                <a:latin typeface="+mj-lt"/>
              </a:rPr>
              <a:t>equivalents</a:t>
            </a:r>
            <a:r>
              <a:rPr lang="it-IT" sz="2200" dirty="0" smtClean="0">
                <a:latin typeface="+mj-lt"/>
              </a:rPr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sz="2200" b="1" dirty="0" smtClean="0">
                <a:latin typeface="+mj-lt"/>
              </a:rPr>
              <a:t>An </a:t>
            </a:r>
            <a:r>
              <a:rPr lang="it-IT" sz="2200" b="1" dirty="0">
                <a:latin typeface="+mj-lt"/>
              </a:rPr>
              <a:t>alternate GNSS-free system </a:t>
            </a:r>
            <a:r>
              <a:rPr lang="it-IT" sz="2200" dirty="0">
                <a:latin typeface="+mj-lt"/>
              </a:rPr>
              <a:t>has been </a:t>
            </a:r>
            <a:r>
              <a:rPr lang="it-IT" sz="2200" dirty="0" smtClean="0">
                <a:latin typeface="+mj-lt"/>
              </a:rPr>
              <a:t>proposed. </a:t>
            </a:r>
            <a:r>
              <a:rPr lang="it-IT" sz="2200" dirty="0">
                <a:latin typeface="+mj-lt"/>
              </a:rPr>
              <a:t>The concept might be viewed as an </a:t>
            </a:r>
            <a:r>
              <a:rPr lang="it-IT" sz="2200" b="1" dirty="0">
                <a:latin typeface="+mj-lt"/>
              </a:rPr>
              <a:t>“inverted GPS”, </a:t>
            </a:r>
            <a:r>
              <a:rPr lang="it-IT" sz="2200" dirty="0" smtClean="0">
                <a:latin typeface="+mj-lt"/>
              </a:rPr>
              <a:t>using </a:t>
            </a:r>
            <a:r>
              <a:rPr lang="it-IT" sz="2200" dirty="0">
                <a:latin typeface="+mj-lt"/>
              </a:rPr>
              <a:t>four ground-based reference stations and a number of repeaters in space</a:t>
            </a:r>
            <a:r>
              <a:rPr lang="it-IT" sz="2200" dirty="0" smtClean="0">
                <a:latin typeface="+mj-lt"/>
              </a:rPr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200" dirty="0">
                <a:latin typeface="+mj-lt"/>
              </a:rPr>
              <a:t>This system has various strategic and economic applications in remote clock synchronism, navigation and target geo-positioning. It may be used as a backup to GNSS location systems in critical applications, or when such systems are not </a:t>
            </a:r>
            <a:r>
              <a:rPr lang="en-US" sz="2200" dirty="0" smtClean="0">
                <a:latin typeface="+mj-lt"/>
              </a:rPr>
              <a:t>available.</a:t>
            </a:r>
          </a:p>
        </p:txBody>
      </p:sp>
      <p:sp>
        <p:nvSpPr>
          <p:cNvPr id="7172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E216097-0A8A-4C27-A529-220520E908C2}" type="slidenum">
              <a:rPr lang="pt-BR">
                <a:solidFill>
                  <a:srgbClr val="2F2F2F"/>
                </a:solidFill>
                <a:latin typeface="Constantia" panose="02030602050306030303" pitchFamily="18" charset="0"/>
              </a:rPr>
              <a:pPr eaLnBrk="1" hangingPunct="1"/>
              <a:t>2</a:t>
            </a:fld>
            <a:endParaRPr lang="pt-BR">
              <a:solidFill>
                <a:srgbClr val="2F2F2F"/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3348038" y="1920875"/>
            <a:ext cx="936625" cy="20891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25603" name="Título 1"/>
          <p:cNvSpPr>
            <a:spLocks noGrp="1"/>
          </p:cNvSpPr>
          <p:nvPr>
            <p:ph type="title"/>
          </p:nvPr>
        </p:nvSpPr>
        <p:spPr>
          <a:xfrm>
            <a:off x="179388" y="981075"/>
            <a:ext cx="8785225" cy="422275"/>
          </a:xfrm>
        </p:spPr>
        <p:txBody>
          <a:bodyPr/>
          <a:lstStyle/>
          <a:p>
            <a:pPr algn="ctr" eaLnBrk="1" hangingPunct="1"/>
            <a:r>
              <a:rPr lang="pt-BR" sz="2400" b="1" smtClean="0"/>
              <a:t>EQUATIONS</a:t>
            </a:r>
          </a:p>
        </p:txBody>
      </p:sp>
      <p:sp>
        <p:nvSpPr>
          <p:cNvPr id="10" name="Retângulo 9"/>
          <p:cNvSpPr/>
          <p:nvPr/>
        </p:nvSpPr>
        <p:spPr>
          <a:xfrm>
            <a:off x="900113" y="2060575"/>
            <a:ext cx="7516812" cy="17859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81000" algn="just" fontAlgn="auto">
              <a:spcBef>
                <a:spcPts val="0"/>
              </a:spcBef>
              <a:spcAft>
                <a:spcPts val="600"/>
              </a:spcAft>
              <a:tabLst>
                <a:tab pos="2241550" algn="l"/>
                <a:tab pos="4751388" algn="l"/>
              </a:tabLst>
              <a:defRPr/>
            </a:pP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AR(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,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pdAR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) 	= (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t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A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At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Ar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) (c/2) 	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pdAR</a:t>
            </a:r>
            <a:endParaRPr lang="pt-BR" dirty="0">
              <a:solidFill>
                <a:prstClr val="black"/>
              </a:solidFill>
              <a:latin typeface="Calibri"/>
              <a:ea typeface="SimSun" panose="02010600030101010101" pitchFamily="2" charset="-122"/>
              <a:cs typeface="+mn-cs"/>
            </a:endParaRPr>
          </a:p>
          <a:p>
            <a:pPr marL="381000" algn="just" fontAlgn="auto">
              <a:spcBef>
                <a:spcPts val="0"/>
              </a:spcBef>
              <a:spcAft>
                <a:spcPts val="600"/>
              </a:spcAft>
              <a:tabLst>
                <a:tab pos="2241550" algn="l"/>
                <a:tab pos="4751388" algn="l"/>
              </a:tabLst>
              <a:defRPr/>
            </a:pP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BR(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,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pdAR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,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pdBR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) 	= (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t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B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At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Br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) c 	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pdBR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pdAR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AR(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)</a:t>
            </a:r>
          </a:p>
          <a:p>
            <a:pPr marL="381000" algn="just" fontAlgn="auto">
              <a:spcBef>
                <a:spcPts val="0"/>
              </a:spcBef>
              <a:spcAft>
                <a:spcPts val="600"/>
              </a:spcAft>
              <a:tabLst>
                <a:tab pos="2241550" algn="l"/>
                <a:tab pos="4751388" algn="l"/>
              </a:tabLst>
              <a:defRPr/>
            </a:pP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CR(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,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pdAR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,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pdCR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) 	= (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t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C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At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Cr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) c 	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pdCR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pdAR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AR(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)</a:t>
            </a:r>
          </a:p>
          <a:p>
            <a:pPr marL="381000" algn="just" fontAlgn="auto">
              <a:spcBef>
                <a:spcPts val="0"/>
              </a:spcBef>
              <a:spcAft>
                <a:spcPts val="600"/>
              </a:spcAft>
              <a:tabLst>
                <a:tab pos="2241550" algn="l"/>
                <a:tab pos="4751388" algn="l"/>
              </a:tabLst>
              <a:defRPr/>
            </a:pP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DR(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,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pdAR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,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pdDR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) 	= (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t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D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At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Dr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) c 	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pdDR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pdAR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AR(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)</a:t>
            </a:r>
          </a:p>
          <a:p>
            <a:pPr marL="381000" algn="just" fontAlgn="auto">
              <a:spcBef>
                <a:spcPts val="0"/>
              </a:spcBef>
              <a:spcAft>
                <a:spcPts val="600"/>
              </a:spcAft>
              <a:tabLst>
                <a:tab pos="2241550" algn="l"/>
                <a:tab pos="4751388" algn="l"/>
              </a:tabLst>
              <a:defRPr/>
            </a:pP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PR(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,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pdAR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,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pdPR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) 	= (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t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At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) c 	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pdPR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pdAR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AR(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)</a:t>
            </a:r>
          </a:p>
        </p:txBody>
      </p:sp>
      <p:sp>
        <p:nvSpPr>
          <p:cNvPr id="7" name="Retângulo 6"/>
          <p:cNvSpPr/>
          <p:nvPr/>
        </p:nvSpPr>
        <p:spPr>
          <a:xfrm>
            <a:off x="250825" y="4646613"/>
            <a:ext cx="8353425" cy="14779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prstClr val="black"/>
                </a:solidFill>
                <a:latin typeface="Calibri"/>
                <a:cs typeface="+mn-cs"/>
              </a:rPr>
              <a:t>Δt</a:t>
            </a:r>
            <a:r>
              <a:rPr lang="en-US" baseline="-25000" dirty="0" err="1">
                <a:solidFill>
                  <a:prstClr val="black"/>
                </a:solidFill>
                <a:latin typeface="Calibri"/>
                <a:cs typeface="+mn-cs"/>
              </a:rPr>
              <a:t>A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Calibri"/>
                <a:cs typeface="+mn-cs"/>
              </a:rPr>
              <a:t>Δt</a:t>
            </a:r>
            <a:r>
              <a:rPr lang="en-US" baseline="-25000" dirty="0" err="1">
                <a:solidFill>
                  <a:prstClr val="black"/>
                </a:solidFill>
                <a:latin typeface="Calibri"/>
                <a:cs typeface="+mn-cs"/>
              </a:rPr>
              <a:t>B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Calibri"/>
                <a:cs typeface="+mn-cs"/>
              </a:rPr>
              <a:t>Δt</a:t>
            </a:r>
            <a:r>
              <a:rPr lang="en-US" baseline="-25000" dirty="0" err="1">
                <a:solidFill>
                  <a:prstClr val="black"/>
                </a:solidFill>
                <a:latin typeface="Calibri"/>
                <a:cs typeface="+mn-cs"/>
              </a:rPr>
              <a:t>C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Calibri"/>
                <a:cs typeface="+mn-cs"/>
              </a:rPr>
              <a:t>Δt</a:t>
            </a:r>
            <a:r>
              <a:rPr lang="en-US" baseline="-25000" dirty="0" err="1">
                <a:solidFill>
                  <a:prstClr val="black"/>
                </a:solidFill>
                <a:latin typeface="Calibri"/>
                <a:cs typeface="+mn-cs"/>
              </a:rPr>
              <a:t>D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, and </a:t>
            </a:r>
            <a:r>
              <a:rPr lang="en-US" dirty="0" err="1">
                <a:solidFill>
                  <a:prstClr val="black"/>
                </a:solidFill>
                <a:latin typeface="Calibri"/>
                <a:cs typeface="+mn-cs"/>
              </a:rPr>
              <a:t>Δt</a:t>
            </a:r>
            <a:r>
              <a:rPr lang="en-US" baseline="-25000" dirty="0" err="1">
                <a:solidFill>
                  <a:prstClr val="black"/>
                </a:solidFill>
                <a:latin typeface="Calibri"/>
                <a:cs typeface="+mn-cs"/>
              </a:rPr>
              <a:t>P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 are the time differences effectively measured at bases A, B, C, and D, as well as at the target P, respectively, with respect to their clocks.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prstClr val="black"/>
                </a:solidFill>
                <a:latin typeface="Calibri"/>
                <a:cs typeface="+mn-cs"/>
              </a:rPr>
              <a:t>δ</a:t>
            </a:r>
            <a:r>
              <a:rPr lang="en-US" baseline="-25000" dirty="0" err="1">
                <a:solidFill>
                  <a:prstClr val="black"/>
                </a:solidFill>
                <a:latin typeface="Calibri"/>
                <a:cs typeface="+mn-cs"/>
              </a:rPr>
              <a:t>At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 is the time variation due to signal transit in circuits and cables when transmitted from base A, previously measured and known.</a:t>
            </a:r>
          </a:p>
        </p:txBody>
      </p:sp>
      <p:sp>
        <p:nvSpPr>
          <p:cNvPr id="25606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29FCFF5-4365-4819-B90D-9B275C807A8B}" type="slidenum">
              <a:rPr lang="pt-BR">
                <a:solidFill>
                  <a:srgbClr val="2F2F2F"/>
                </a:solidFill>
                <a:latin typeface="Constantia" panose="02030602050306030303" pitchFamily="18" charset="0"/>
              </a:rPr>
              <a:pPr eaLnBrk="1" hangingPunct="1"/>
              <a:t>20</a:t>
            </a:fld>
            <a:endParaRPr lang="pt-BR">
              <a:solidFill>
                <a:srgbClr val="2F2F2F"/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4356100" y="1920875"/>
            <a:ext cx="1295400" cy="20891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26627" name="Título 1"/>
          <p:cNvSpPr>
            <a:spLocks noGrp="1"/>
          </p:cNvSpPr>
          <p:nvPr>
            <p:ph type="title"/>
          </p:nvPr>
        </p:nvSpPr>
        <p:spPr>
          <a:xfrm>
            <a:off x="179388" y="981075"/>
            <a:ext cx="8785225" cy="422275"/>
          </a:xfrm>
        </p:spPr>
        <p:txBody>
          <a:bodyPr/>
          <a:lstStyle/>
          <a:p>
            <a:pPr algn="ctr" eaLnBrk="1" hangingPunct="1"/>
            <a:r>
              <a:rPr lang="pt-BR" sz="2400" b="1" smtClean="0"/>
              <a:t>EQUATIONS</a:t>
            </a:r>
          </a:p>
        </p:txBody>
      </p:sp>
      <p:sp>
        <p:nvSpPr>
          <p:cNvPr id="10" name="Retângulo 9"/>
          <p:cNvSpPr/>
          <p:nvPr/>
        </p:nvSpPr>
        <p:spPr>
          <a:xfrm>
            <a:off x="900113" y="2060575"/>
            <a:ext cx="7516812" cy="17859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81000" algn="just" fontAlgn="auto">
              <a:spcBef>
                <a:spcPts val="0"/>
              </a:spcBef>
              <a:spcAft>
                <a:spcPts val="600"/>
              </a:spcAft>
              <a:tabLst>
                <a:tab pos="2241550" algn="l"/>
                <a:tab pos="4751388" algn="l"/>
              </a:tabLst>
              <a:defRPr/>
            </a:pP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AR(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,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pdAR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) 	= (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t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A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At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Ar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) (c/2) 	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pdAR</a:t>
            </a:r>
            <a:endParaRPr lang="pt-BR" dirty="0">
              <a:solidFill>
                <a:prstClr val="black"/>
              </a:solidFill>
              <a:latin typeface="Calibri"/>
              <a:ea typeface="SimSun" panose="02010600030101010101" pitchFamily="2" charset="-122"/>
              <a:cs typeface="+mn-cs"/>
            </a:endParaRPr>
          </a:p>
          <a:p>
            <a:pPr marL="381000" algn="just" fontAlgn="auto">
              <a:spcBef>
                <a:spcPts val="0"/>
              </a:spcBef>
              <a:spcAft>
                <a:spcPts val="600"/>
              </a:spcAft>
              <a:tabLst>
                <a:tab pos="2241550" algn="l"/>
                <a:tab pos="4751388" algn="l"/>
              </a:tabLst>
              <a:defRPr/>
            </a:pP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BR(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,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pdAR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,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pdBR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) 	= (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t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B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At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Br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) c 	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pdBR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pdAR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AR(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)</a:t>
            </a:r>
          </a:p>
          <a:p>
            <a:pPr marL="381000" algn="just" fontAlgn="auto">
              <a:spcBef>
                <a:spcPts val="0"/>
              </a:spcBef>
              <a:spcAft>
                <a:spcPts val="600"/>
              </a:spcAft>
              <a:tabLst>
                <a:tab pos="2241550" algn="l"/>
                <a:tab pos="4751388" algn="l"/>
              </a:tabLst>
              <a:defRPr/>
            </a:pP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CR(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,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pdAR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,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pdCR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) 	= (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t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C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At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Cr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) c 	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pdCR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pdAR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AR(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)</a:t>
            </a:r>
          </a:p>
          <a:p>
            <a:pPr marL="381000" algn="just" fontAlgn="auto">
              <a:spcBef>
                <a:spcPts val="0"/>
              </a:spcBef>
              <a:spcAft>
                <a:spcPts val="600"/>
              </a:spcAft>
              <a:tabLst>
                <a:tab pos="2241550" algn="l"/>
                <a:tab pos="4751388" algn="l"/>
              </a:tabLst>
              <a:defRPr/>
            </a:pP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DR(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,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pdAR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,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pdDR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) 	= (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t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D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At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Dr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) c 	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pdDR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pdAR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AR(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)</a:t>
            </a:r>
          </a:p>
          <a:p>
            <a:pPr marL="381000" algn="just" fontAlgn="auto">
              <a:spcBef>
                <a:spcPts val="0"/>
              </a:spcBef>
              <a:spcAft>
                <a:spcPts val="600"/>
              </a:spcAft>
              <a:tabLst>
                <a:tab pos="2241550" algn="l"/>
                <a:tab pos="4751388" algn="l"/>
              </a:tabLst>
              <a:defRPr/>
            </a:pP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PR(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,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pdAR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,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pdPR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) 	= (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t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At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) c 	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pdPR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pdAR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AR(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)</a:t>
            </a:r>
          </a:p>
        </p:txBody>
      </p:sp>
      <p:sp>
        <p:nvSpPr>
          <p:cNvPr id="7" name="Retângulo 6"/>
          <p:cNvSpPr/>
          <p:nvPr/>
        </p:nvSpPr>
        <p:spPr>
          <a:xfrm>
            <a:off x="250825" y="4646613"/>
            <a:ext cx="8353425" cy="22161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prstClr val="black"/>
                </a:solidFill>
                <a:latin typeface="Calibri"/>
                <a:cs typeface="+mn-cs"/>
              </a:rPr>
              <a:t>δ</a:t>
            </a:r>
            <a:r>
              <a:rPr lang="en-US" baseline="-25000" dirty="0" err="1">
                <a:solidFill>
                  <a:prstClr val="black"/>
                </a:solidFill>
                <a:latin typeface="Calibri"/>
                <a:cs typeface="+mn-cs"/>
              </a:rPr>
              <a:t>Ar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 , </a:t>
            </a:r>
            <a:r>
              <a:rPr lang="en-US" dirty="0" err="1">
                <a:solidFill>
                  <a:prstClr val="black"/>
                </a:solidFill>
                <a:latin typeface="Calibri"/>
                <a:cs typeface="+mn-cs"/>
              </a:rPr>
              <a:t>δ</a:t>
            </a:r>
            <a:r>
              <a:rPr lang="en-US" baseline="-25000" dirty="0" err="1">
                <a:solidFill>
                  <a:prstClr val="black"/>
                </a:solidFill>
                <a:latin typeface="Calibri"/>
                <a:cs typeface="+mn-cs"/>
              </a:rPr>
              <a:t>Br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 , </a:t>
            </a:r>
            <a:r>
              <a:rPr lang="en-US" dirty="0" err="1">
                <a:solidFill>
                  <a:prstClr val="black"/>
                </a:solidFill>
                <a:latin typeface="Calibri"/>
                <a:cs typeface="+mn-cs"/>
              </a:rPr>
              <a:t>δ</a:t>
            </a:r>
            <a:r>
              <a:rPr lang="en-US" baseline="-25000" dirty="0" err="1">
                <a:solidFill>
                  <a:prstClr val="black"/>
                </a:solidFill>
                <a:latin typeface="Calibri"/>
                <a:cs typeface="+mn-cs"/>
              </a:rPr>
              <a:t>Cr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 , </a:t>
            </a:r>
            <a:r>
              <a:rPr lang="en-US" dirty="0" err="1">
                <a:solidFill>
                  <a:prstClr val="black"/>
                </a:solidFill>
                <a:latin typeface="Calibri"/>
                <a:cs typeface="+mn-cs"/>
              </a:rPr>
              <a:t>δ</a:t>
            </a:r>
            <a:r>
              <a:rPr lang="en-US" baseline="-25000" dirty="0" err="1">
                <a:solidFill>
                  <a:prstClr val="black"/>
                </a:solidFill>
                <a:latin typeface="Calibri"/>
                <a:cs typeface="+mn-cs"/>
              </a:rPr>
              <a:t>Dr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, and </a:t>
            </a:r>
            <a:r>
              <a:rPr lang="en-US" dirty="0" err="1">
                <a:solidFill>
                  <a:prstClr val="black"/>
                </a:solidFill>
                <a:latin typeface="Calibri"/>
                <a:cs typeface="+mn-cs"/>
              </a:rPr>
              <a:t>δ</a:t>
            </a:r>
            <a:r>
              <a:rPr lang="en-US" baseline="-25000" dirty="0" err="1">
                <a:solidFill>
                  <a:prstClr val="black"/>
                </a:solidFill>
                <a:latin typeface="Calibri"/>
                <a:cs typeface="+mn-cs"/>
              </a:rPr>
              <a:t>Pr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 are the time variations due to the signal transits on circuits and cables when received at bases A, B, C, D, and P, respectively, previously measured and known.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prstClr val="black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prstClr val="black"/>
                </a:solidFill>
                <a:latin typeface="Calibri"/>
                <a:cs typeface="+mn-cs"/>
              </a:rPr>
              <a:t>δ</a:t>
            </a:r>
            <a:r>
              <a:rPr lang="en-US" baseline="-25000" dirty="0" err="1">
                <a:solidFill>
                  <a:prstClr val="black"/>
                </a:solidFill>
                <a:latin typeface="Calibri"/>
                <a:cs typeface="+mn-cs"/>
              </a:rPr>
              <a:t>R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 is the time variation due to the signal transit </a:t>
            </a:r>
            <a:r>
              <a:rPr lang="pt-BR" dirty="0" err="1">
                <a:solidFill>
                  <a:prstClr val="black"/>
                </a:solidFill>
                <a:latin typeface="Calibri"/>
                <a:cs typeface="+mn-cs"/>
              </a:rPr>
              <a:t>at</a:t>
            </a:r>
            <a:r>
              <a:rPr lang="pt-BR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pt-BR" dirty="0" err="1">
                <a:solidFill>
                  <a:prstClr val="black"/>
                </a:solidFill>
                <a:latin typeface="Calibri"/>
                <a:cs typeface="+mn-cs"/>
              </a:rPr>
              <a:t>the</a:t>
            </a:r>
            <a:r>
              <a:rPr lang="pt-BR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pt-BR" dirty="0" err="1">
                <a:solidFill>
                  <a:prstClr val="black"/>
                </a:solidFill>
                <a:latin typeface="Calibri"/>
                <a:cs typeface="+mn-cs"/>
              </a:rPr>
              <a:t>repeater</a:t>
            </a:r>
            <a:r>
              <a:rPr lang="pt-BR" dirty="0">
                <a:solidFill>
                  <a:prstClr val="black"/>
                </a:solidFill>
                <a:latin typeface="Calibri"/>
                <a:cs typeface="+mn-cs"/>
              </a:rPr>
              <a:t> (R) </a:t>
            </a:r>
            <a:r>
              <a:rPr lang="pt-BR" dirty="0" err="1">
                <a:solidFill>
                  <a:prstClr val="black"/>
                </a:solidFill>
                <a:latin typeface="Calibri"/>
                <a:cs typeface="+mn-cs"/>
              </a:rPr>
              <a:t>to</a:t>
            </a:r>
            <a:r>
              <a:rPr lang="pt-BR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pt-BR" dirty="0" err="1">
                <a:solidFill>
                  <a:prstClr val="black"/>
                </a:solidFill>
                <a:latin typeface="Calibri"/>
                <a:cs typeface="+mn-cs"/>
              </a:rPr>
              <a:t>be</a:t>
            </a:r>
            <a:r>
              <a:rPr lang="pt-BR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pt-BR" dirty="0" err="1">
                <a:solidFill>
                  <a:prstClr val="black"/>
                </a:solidFill>
                <a:latin typeface="Calibri"/>
                <a:cs typeface="+mn-cs"/>
              </a:rPr>
              <a:t>determined</a:t>
            </a:r>
            <a:r>
              <a:rPr lang="pt-BR" dirty="0">
                <a:solidFill>
                  <a:prstClr val="black"/>
                </a:solidFill>
                <a:latin typeface="Calibri"/>
                <a:cs typeface="+mn-cs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prstClr val="black"/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c is the speed in free space of the electromagnetic waves that transport the coded time signal.</a:t>
            </a:r>
            <a:endParaRPr lang="pt-BR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6630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2580520-A975-4291-A8A1-548022955C79}" type="slidenum">
              <a:rPr lang="pt-BR">
                <a:solidFill>
                  <a:srgbClr val="2F2F2F"/>
                </a:solidFill>
                <a:latin typeface="Constantia" panose="02030602050306030303" pitchFamily="18" charset="0"/>
              </a:rPr>
              <a:pPr eaLnBrk="1" hangingPunct="1"/>
              <a:t>21</a:t>
            </a:fld>
            <a:endParaRPr lang="pt-BR">
              <a:solidFill>
                <a:srgbClr val="2F2F2F"/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5724525" y="1920875"/>
            <a:ext cx="1295400" cy="20891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27651" name="Título 1"/>
          <p:cNvSpPr>
            <a:spLocks noGrp="1"/>
          </p:cNvSpPr>
          <p:nvPr>
            <p:ph type="title"/>
          </p:nvPr>
        </p:nvSpPr>
        <p:spPr>
          <a:xfrm>
            <a:off x="179388" y="981075"/>
            <a:ext cx="8785225" cy="422275"/>
          </a:xfrm>
        </p:spPr>
        <p:txBody>
          <a:bodyPr/>
          <a:lstStyle/>
          <a:p>
            <a:pPr algn="ctr" eaLnBrk="1" hangingPunct="1"/>
            <a:r>
              <a:rPr lang="pt-BR" sz="2400" b="1" smtClean="0"/>
              <a:t>EQUATIONS</a:t>
            </a:r>
          </a:p>
        </p:txBody>
      </p:sp>
      <p:sp>
        <p:nvSpPr>
          <p:cNvPr id="10" name="Retângulo 9"/>
          <p:cNvSpPr/>
          <p:nvPr/>
        </p:nvSpPr>
        <p:spPr>
          <a:xfrm>
            <a:off x="900113" y="2060575"/>
            <a:ext cx="7516812" cy="17859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81000" algn="just" fontAlgn="auto">
              <a:spcBef>
                <a:spcPts val="0"/>
              </a:spcBef>
              <a:spcAft>
                <a:spcPts val="600"/>
              </a:spcAft>
              <a:tabLst>
                <a:tab pos="2241550" algn="l"/>
                <a:tab pos="4751388" algn="l"/>
              </a:tabLst>
              <a:defRPr/>
            </a:pP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AR(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,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pdAR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) 	= (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t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A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At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Ar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) (c/2) 	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pdAR</a:t>
            </a:r>
            <a:endParaRPr lang="pt-BR" dirty="0">
              <a:solidFill>
                <a:prstClr val="black"/>
              </a:solidFill>
              <a:latin typeface="Calibri"/>
              <a:ea typeface="SimSun" panose="02010600030101010101" pitchFamily="2" charset="-122"/>
              <a:cs typeface="+mn-cs"/>
            </a:endParaRPr>
          </a:p>
          <a:p>
            <a:pPr marL="381000" algn="just" fontAlgn="auto">
              <a:spcBef>
                <a:spcPts val="0"/>
              </a:spcBef>
              <a:spcAft>
                <a:spcPts val="600"/>
              </a:spcAft>
              <a:tabLst>
                <a:tab pos="2241550" algn="l"/>
                <a:tab pos="4751388" algn="l"/>
              </a:tabLst>
              <a:defRPr/>
            </a:pP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BR(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,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pdAR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,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pdBR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) 	= (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t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B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At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Br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) c 	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pdBR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pdAR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AR(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)</a:t>
            </a:r>
          </a:p>
          <a:p>
            <a:pPr marL="381000" algn="just" fontAlgn="auto">
              <a:spcBef>
                <a:spcPts val="0"/>
              </a:spcBef>
              <a:spcAft>
                <a:spcPts val="600"/>
              </a:spcAft>
              <a:tabLst>
                <a:tab pos="2241550" algn="l"/>
                <a:tab pos="4751388" algn="l"/>
              </a:tabLst>
              <a:defRPr/>
            </a:pP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CR(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,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pdAR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,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pdCR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) 	= (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t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C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At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Cr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) c 	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pdCR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pdAR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AR(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)</a:t>
            </a:r>
          </a:p>
          <a:p>
            <a:pPr marL="381000" algn="just" fontAlgn="auto">
              <a:spcBef>
                <a:spcPts val="0"/>
              </a:spcBef>
              <a:spcAft>
                <a:spcPts val="600"/>
              </a:spcAft>
              <a:tabLst>
                <a:tab pos="2241550" algn="l"/>
                <a:tab pos="4751388" algn="l"/>
              </a:tabLst>
              <a:defRPr/>
            </a:pP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DR(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,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pdAR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,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pdDR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) 	= (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t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D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At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Dr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) c 	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pdDR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pdAR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AR(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)</a:t>
            </a:r>
          </a:p>
          <a:p>
            <a:pPr marL="381000" algn="just" fontAlgn="auto">
              <a:spcBef>
                <a:spcPts val="0"/>
              </a:spcBef>
              <a:spcAft>
                <a:spcPts val="600"/>
              </a:spcAft>
              <a:tabLst>
                <a:tab pos="2241550" algn="l"/>
                <a:tab pos="4751388" algn="l"/>
              </a:tabLst>
              <a:defRPr/>
            </a:pP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PR(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,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pdAR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,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pdPR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) 	= (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t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At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) c 	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pdPR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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pdAR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 - AR(</a:t>
            </a:r>
            <a:r>
              <a:rPr lang="en-US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  <a:sym typeface="Symbol" panose="05050102010706020507" pitchFamily="18" charset="2"/>
              </a:rPr>
              <a:t></a:t>
            </a:r>
            <a:r>
              <a:rPr lang="pt-BR" baseline="-25000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R</a:t>
            </a:r>
            <a:r>
              <a:rPr lang="pt-BR" dirty="0">
                <a:solidFill>
                  <a:prstClr val="black"/>
                </a:solidFill>
                <a:latin typeface="Calibri"/>
                <a:ea typeface="SimSun" panose="02010600030101010101" pitchFamily="2" charset="-122"/>
                <a:cs typeface="+mn-cs"/>
              </a:rPr>
              <a:t>)</a:t>
            </a:r>
          </a:p>
        </p:txBody>
      </p:sp>
      <p:sp>
        <p:nvSpPr>
          <p:cNvPr id="7" name="Retângulo 6"/>
          <p:cNvSpPr/>
          <p:nvPr/>
        </p:nvSpPr>
        <p:spPr>
          <a:xfrm>
            <a:off x="250825" y="4646613"/>
            <a:ext cx="8353425" cy="6477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err="1">
                <a:solidFill>
                  <a:prstClr val="black"/>
                </a:solidFill>
                <a:latin typeface="Calibri"/>
                <a:cs typeface="+mn-cs"/>
              </a:rPr>
              <a:t>Δ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cs typeface="+mn-cs"/>
              </a:rPr>
              <a:t>pdAR</a:t>
            </a:r>
            <a:r>
              <a:rPr lang="pt-BR" dirty="0">
                <a:solidFill>
                  <a:prstClr val="black"/>
                </a:solidFill>
                <a:latin typeface="Calibri"/>
                <a:cs typeface="+mn-cs"/>
              </a:rPr>
              <a:t>, </a:t>
            </a:r>
            <a:r>
              <a:rPr lang="pt-BR" dirty="0" err="1">
                <a:solidFill>
                  <a:prstClr val="black"/>
                </a:solidFill>
                <a:latin typeface="Calibri"/>
                <a:cs typeface="+mn-cs"/>
              </a:rPr>
              <a:t>Δ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cs typeface="+mn-cs"/>
              </a:rPr>
              <a:t>pdBR</a:t>
            </a:r>
            <a:r>
              <a:rPr lang="pt-BR" dirty="0">
                <a:solidFill>
                  <a:prstClr val="black"/>
                </a:solidFill>
                <a:latin typeface="Calibri"/>
                <a:cs typeface="+mn-cs"/>
              </a:rPr>
              <a:t>, </a:t>
            </a:r>
            <a:r>
              <a:rPr lang="pt-BR" dirty="0" err="1">
                <a:solidFill>
                  <a:prstClr val="black"/>
                </a:solidFill>
                <a:latin typeface="Calibri"/>
                <a:cs typeface="+mn-cs"/>
              </a:rPr>
              <a:t>Δ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cs typeface="+mn-cs"/>
              </a:rPr>
              <a:t>pdCR</a:t>
            </a:r>
            <a:r>
              <a:rPr lang="pt-BR" dirty="0">
                <a:solidFill>
                  <a:prstClr val="black"/>
                </a:solidFill>
                <a:latin typeface="Calibri"/>
                <a:cs typeface="+mn-cs"/>
              </a:rPr>
              <a:t>, </a:t>
            </a:r>
            <a:r>
              <a:rPr lang="pt-BR" dirty="0" err="1">
                <a:solidFill>
                  <a:prstClr val="black"/>
                </a:solidFill>
                <a:latin typeface="Calibri"/>
                <a:cs typeface="+mn-cs"/>
              </a:rPr>
              <a:t>Δ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cs typeface="+mn-cs"/>
              </a:rPr>
              <a:t>pdDR</a:t>
            </a:r>
            <a:r>
              <a:rPr lang="pt-BR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pt-BR" dirty="0" err="1">
                <a:solidFill>
                  <a:prstClr val="black"/>
                </a:solidFill>
                <a:latin typeface="Calibri"/>
                <a:cs typeface="+mn-cs"/>
              </a:rPr>
              <a:t>and</a:t>
            </a:r>
            <a:r>
              <a:rPr lang="pt-BR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pt-BR" dirty="0" err="1">
                <a:solidFill>
                  <a:prstClr val="black"/>
                </a:solidFill>
                <a:latin typeface="Calibri"/>
                <a:cs typeface="+mn-cs"/>
              </a:rPr>
              <a:t>Δ</a:t>
            </a:r>
            <a:r>
              <a:rPr lang="pt-BR" baseline="-25000" dirty="0" err="1">
                <a:solidFill>
                  <a:prstClr val="black"/>
                </a:solidFill>
                <a:latin typeface="Calibri"/>
                <a:cs typeface="+mn-cs"/>
              </a:rPr>
              <a:t>pdPR</a:t>
            </a:r>
            <a:r>
              <a:rPr lang="pt-BR" dirty="0">
                <a:solidFill>
                  <a:prstClr val="black"/>
                </a:solidFill>
                <a:latin typeface="Calibri"/>
                <a:cs typeface="+mn-cs"/>
              </a:rPr>
              <a:t> are </a:t>
            </a:r>
            <a:r>
              <a:rPr lang="pt-BR" dirty="0" err="1">
                <a:solidFill>
                  <a:prstClr val="black"/>
                </a:solidFill>
                <a:latin typeface="Calibri"/>
                <a:cs typeface="+mn-cs"/>
              </a:rPr>
              <a:t>the</a:t>
            </a:r>
            <a:r>
              <a:rPr lang="pt-BR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pt-BR" dirty="0" err="1">
                <a:solidFill>
                  <a:prstClr val="black"/>
                </a:solidFill>
                <a:latin typeface="Calibri"/>
                <a:cs typeface="+mn-cs"/>
              </a:rPr>
              <a:t>propagation</a:t>
            </a:r>
            <a:r>
              <a:rPr lang="pt-BR" dirty="0">
                <a:solidFill>
                  <a:prstClr val="black"/>
                </a:solidFill>
                <a:latin typeface="Calibri"/>
                <a:cs typeface="+mn-cs"/>
              </a:rPr>
              <a:t> paths </a:t>
            </a:r>
            <a:r>
              <a:rPr lang="pt-BR" dirty="0" err="1">
                <a:solidFill>
                  <a:prstClr val="black"/>
                </a:solidFill>
                <a:latin typeface="Calibri"/>
                <a:cs typeface="+mn-cs"/>
              </a:rPr>
              <a:t>delays</a:t>
            </a:r>
            <a:r>
              <a:rPr lang="pt-BR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pt-BR" dirty="0" err="1">
                <a:solidFill>
                  <a:prstClr val="black"/>
                </a:solidFill>
                <a:latin typeface="Calibri"/>
                <a:cs typeface="+mn-cs"/>
              </a:rPr>
              <a:t>to</a:t>
            </a:r>
            <a:r>
              <a:rPr lang="pt-BR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pt-BR" dirty="0" err="1">
                <a:solidFill>
                  <a:prstClr val="black"/>
                </a:solidFill>
                <a:latin typeface="Calibri"/>
                <a:cs typeface="+mn-cs"/>
              </a:rPr>
              <a:t>be</a:t>
            </a:r>
            <a:r>
              <a:rPr lang="pt-BR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pt-BR" dirty="0" err="1">
                <a:solidFill>
                  <a:prstClr val="black"/>
                </a:solidFill>
                <a:latin typeface="Calibri"/>
                <a:cs typeface="+mn-cs"/>
              </a:rPr>
              <a:t>determined</a:t>
            </a:r>
            <a:r>
              <a:rPr lang="pt-BR" dirty="0">
                <a:solidFill>
                  <a:prstClr val="black"/>
                </a:solidFill>
                <a:latin typeface="Calibri"/>
                <a:cs typeface="+mn-cs"/>
              </a:rPr>
              <a:t> in </a:t>
            </a:r>
            <a:r>
              <a:rPr lang="pt-BR" dirty="0" err="1">
                <a:solidFill>
                  <a:prstClr val="black"/>
                </a:solidFill>
                <a:latin typeface="Calibri"/>
                <a:cs typeface="+mn-cs"/>
              </a:rPr>
              <a:t>the</a:t>
            </a:r>
            <a:r>
              <a:rPr lang="pt-BR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pt-BR" dirty="0" err="1">
                <a:solidFill>
                  <a:prstClr val="black"/>
                </a:solidFill>
                <a:latin typeface="Calibri"/>
                <a:cs typeface="+mn-cs"/>
              </a:rPr>
              <a:t>process</a:t>
            </a:r>
            <a:r>
              <a:rPr lang="pt-BR" dirty="0">
                <a:solidFill>
                  <a:prstClr val="black"/>
                </a:solidFill>
                <a:latin typeface="Calibri"/>
                <a:cs typeface="+mn-cs"/>
              </a:rPr>
              <a:t>.</a:t>
            </a:r>
          </a:p>
        </p:txBody>
      </p:sp>
      <p:sp>
        <p:nvSpPr>
          <p:cNvPr id="27654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8107B9A-BDF3-433A-AD58-53B398B319AA}" type="slidenum">
              <a:rPr lang="pt-BR">
                <a:solidFill>
                  <a:srgbClr val="2F2F2F"/>
                </a:solidFill>
                <a:latin typeface="Constantia" panose="02030602050306030303" pitchFamily="18" charset="0"/>
              </a:rPr>
              <a:pPr eaLnBrk="1" hangingPunct="1"/>
              <a:t>22</a:t>
            </a:fld>
            <a:endParaRPr lang="pt-BR">
              <a:solidFill>
                <a:srgbClr val="2F2F2F"/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ítulo 1"/>
          <p:cNvSpPr>
            <a:spLocks noGrp="1"/>
          </p:cNvSpPr>
          <p:nvPr>
            <p:ph type="title"/>
          </p:nvPr>
        </p:nvSpPr>
        <p:spPr>
          <a:xfrm>
            <a:off x="5867400" y="2227263"/>
            <a:ext cx="2520950" cy="2281237"/>
          </a:xfrm>
        </p:spPr>
        <p:txBody>
          <a:bodyPr/>
          <a:lstStyle/>
          <a:p>
            <a:pPr algn="ctr" eaLnBrk="1" hangingPunct="1"/>
            <a:r>
              <a:rPr lang="en-US" sz="2400" b="1" smtClean="0"/>
              <a:t>Flow diagram to calculate the transit time at the repeater, the path delays, and the repeater’s position</a:t>
            </a:r>
            <a:endParaRPr lang="pt-BR" sz="2400" b="1" smtClean="0"/>
          </a:p>
        </p:txBody>
      </p:sp>
      <p:sp>
        <p:nvSpPr>
          <p:cNvPr id="28675" name="Rectangle 46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/>
          </a:p>
        </p:txBody>
      </p:sp>
      <p:pic>
        <p:nvPicPr>
          <p:cNvPr id="28676" name="Imagem 205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836613"/>
            <a:ext cx="3895725" cy="566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Espaço Reservado para Número de Slide 2051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9725781-82EE-4FBA-9503-7226618F2A45}" type="slidenum">
              <a:rPr lang="pt-BR">
                <a:solidFill>
                  <a:srgbClr val="2F2F2F"/>
                </a:solidFill>
                <a:latin typeface="Constantia" panose="02030602050306030303" pitchFamily="18" charset="0"/>
              </a:rPr>
              <a:pPr eaLnBrk="1" hangingPunct="1"/>
              <a:t>23</a:t>
            </a:fld>
            <a:endParaRPr lang="pt-BR">
              <a:solidFill>
                <a:srgbClr val="2F2F2F"/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ítulo 1"/>
          <p:cNvSpPr>
            <a:spLocks noGrp="1"/>
          </p:cNvSpPr>
          <p:nvPr>
            <p:ph type="title"/>
          </p:nvPr>
        </p:nvSpPr>
        <p:spPr>
          <a:xfrm>
            <a:off x="152400" y="6381750"/>
            <a:ext cx="8596313" cy="365125"/>
          </a:xfrm>
        </p:spPr>
        <p:txBody>
          <a:bodyPr/>
          <a:lstStyle/>
          <a:p>
            <a:pPr algn="ctr" eaLnBrk="1" hangingPunct="1"/>
            <a:r>
              <a:rPr lang="en-US" sz="2400" b="1" smtClean="0"/>
              <a:t>Flow diagrams showing the main routine, the target position calculation, and clock synchronization.</a:t>
            </a:r>
            <a:endParaRPr lang="pt-BR" sz="2400" b="1" smtClean="0"/>
          </a:p>
        </p:txBody>
      </p:sp>
      <p:sp>
        <p:nvSpPr>
          <p:cNvPr id="29699" name="Rectangle 46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/>
          </a:p>
        </p:txBody>
      </p:sp>
      <p:pic>
        <p:nvPicPr>
          <p:cNvPr id="29700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1181100"/>
            <a:ext cx="791527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Espaço Reservado para Número de Slid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75EC3FC-BF72-429B-90EC-2407C134D106}" type="slidenum">
              <a:rPr lang="pt-BR">
                <a:solidFill>
                  <a:srgbClr val="2F2F2F"/>
                </a:solidFill>
                <a:latin typeface="Constantia" panose="02030602050306030303" pitchFamily="18" charset="0"/>
              </a:rPr>
              <a:pPr eaLnBrk="1" hangingPunct="1"/>
              <a:t>24</a:t>
            </a:fld>
            <a:endParaRPr lang="pt-BR">
              <a:solidFill>
                <a:srgbClr val="2F2F2F"/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ítulo 1"/>
          <p:cNvSpPr>
            <a:spLocks noGrp="1"/>
          </p:cNvSpPr>
          <p:nvPr>
            <p:ph type="title"/>
          </p:nvPr>
        </p:nvSpPr>
        <p:spPr>
          <a:xfrm>
            <a:off x="179388" y="836613"/>
            <a:ext cx="8785225" cy="422275"/>
          </a:xfrm>
        </p:spPr>
        <p:txBody>
          <a:bodyPr/>
          <a:lstStyle/>
          <a:p>
            <a:pPr algn="ctr" eaLnBrk="1" hangingPunct="1"/>
            <a:r>
              <a:rPr lang="en-US" sz="2400" b="1" smtClean="0"/>
              <a:t>PATH TIME DELAY MODEL USED IN SIMULATIONS</a:t>
            </a:r>
            <a:endParaRPr lang="pt-BR" sz="2400" b="1" smtClean="0"/>
          </a:p>
        </p:txBody>
      </p:sp>
      <p:sp>
        <p:nvSpPr>
          <p:cNvPr id="30723" name="Retângulo 5"/>
          <p:cNvSpPr>
            <a:spLocks noChangeArrowheads="1"/>
          </p:cNvSpPr>
          <p:nvPr/>
        </p:nvSpPr>
        <p:spPr bwMode="auto">
          <a:xfrm>
            <a:off x="179388" y="1557338"/>
            <a:ext cx="87852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>
                <a:latin typeface="Calibri" panose="020F0502020204030204" pitchFamily="34" charset="0"/>
                <a:cs typeface="Times New Roman" panose="02020603050405020304" pitchFamily="18" charset="0"/>
              </a:rPr>
              <a:t>The simulations are performed adopting path time delays </a:t>
            </a:r>
            <a:r>
              <a:rPr lang="en-US">
                <a:latin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</a:t>
            </a:r>
            <a:r>
              <a:rPr lang="en-US" baseline="-25000">
                <a:latin typeface="Calibri" panose="020F0502020204030204" pitchFamily="34" charset="0"/>
                <a:cs typeface="Times New Roman" panose="02020603050405020304" pitchFamily="18" charset="0"/>
              </a:rPr>
              <a:t>TEC</a:t>
            </a:r>
            <a:r>
              <a:rPr lang="en-US">
                <a:latin typeface="Calibri" panose="020F0502020204030204" pitchFamily="34" charset="0"/>
                <a:cs typeface="Times New Roman" panose="02020603050405020304" pitchFamily="18" charset="0"/>
              </a:rPr>
              <a:t> given by the Total Electron Content (TEC):</a:t>
            </a:r>
            <a:endParaRPr lang="pt-BR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</a:t>
            </a:r>
            <a:r>
              <a:rPr 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TEC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= S x 1.343 (TEC/f</a:t>
            </a:r>
            <a:r>
              <a:rPr lang="en-US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) x 10</a:t>
            </a:r>
            <a:r>
              <a:rPr lang="en-US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-7</a:t>
            </a:r>
            <a:endParaRPr lang="pt-BR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>
                <a:latin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>
                <a:latin typeface="Calibri" panose="020F0502020204030204" pitchFamily="34" charset="0"/>
                <a:cs typeface="Times New Roman" panose="02020603050405020304" pitchFamily="18" charset="0"/>
              </a:rPr>
              <a:t>where 	TEC is the Total Electron Content (e/m</a:t>
            </a:r>
            <a:r>
              <a:rPr lang="en-US" baseline="30000">
                <a:latin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>
                <a:latin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baseline="3000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baseline="30000">
                <a:latin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>
                <a:latin typeface="Calibri" panose="020F0502020204030204" pitchFamily="34" charset="0"/>
                <a:cs typeface="Times New Roman" panose="02020603050405020304" pitchFamily="18" charset="0"/>
              </a:rPr>
              <a:t>f is the</a:t>
            </a:r>
            <a:r>
              <a:rPr lang="en-US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>
                <a:latin typeface="Calibri" panose="020F0502020204030204" pitchFamily="34" charset="0"/>
                <a:cs typeface="Times New Roman" panose="02020603050405020304" pitchFamily="18" charset="0"/>
              </a:rPr>
              <a:t>transmission frequency (MHz)</a:t>
            </a:r>
          </a:p>
          <a:p>
            <a:pPr algn="just" eaLnBrk="1" hangingPunct="1"/>
            <a:r>
              <a:rPr lang="en-US">
                <a:latin typeface="Calibri" panose="020F0502020204030204" pitchFamily="34" charset="0"/>
                <a:cs typeface="Times New Roman" panose="02020603050405020304" pitchFamily="18" charset="0"/>
              </a:rPr>
              <a:t>S is the slant factor for the respective elevation angles E the repeaters are observed from the bases and target:</a:t>
            </a:r>
            <a:endParaRPr lang="pt-BR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>
                <a:latin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pt-BR">
                <a:latin typeface="Times New Roman" panose="02020603050405020304" pitchFamily="18" charset="0"/>
                <a:cs typeface="Times New Roman" panose="02020603050405020304" pitchFamily="18" charset="0"/>
              </a:rPr>
              <a:t>S = 1/cos {arcsin [(R/(R+h)) x cos E]}</a:t>
            </a:r>
          </a:p>
          <a:p>
            <a:pPr algn="just" eaLnBrk="1" hangingPunct="1"/>
            <a:r>
              <a:rPr lang="pt-BR">
                <a:latin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 eaLnBrk="1" hangingPunct="1"/>
            <a:r>
              <a:rPr lang="en-US">
                <a:latin typeface="Calibri" panose="020F0502020204030204" pitchFamily="34" charset="0"/>
                <a:cs typeface="Times New Roman" panose="02020603050405020304" pitchFamily="18" charset="0"/>
              </a:rPr>
              <a:t>where	R is the Earth radius</a:t>
            </a:r>
          </a:p>
          <a:p>
            <a:pPr algn="just" eaLnBrk="1" hangingPunct="1"/>
            <a:r>
              <a:rPr lang="en-US">
                <a:latin typeface="Calibri" panose="020F0502020204030204" pitchFamily="34" charset="0"/>
                <a:cs typeface="Times New Roman" panose="02020603050405020304" pitchFamily="18" charset="0"/>
              </a:rPr>
              <a:t>	h is the ionosphere reference altitude</a:t>
            </a:r>
          </a:p>
          <a:p>
            <a:pPr algn="just" eaLnBrk="1" hangingPunct="1"/>
            <a:endParaRPr lang="en-US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>
                <a:latin typeface="Calibri" panose="020F0502020204030204" pitchFamily="34" charset="0"/>
                <a:cs typeface="Times New Roman" panose="02020603050405020304" pitchFamily="18" charset="0"/>
              </a:rPr>
              <a:t>S equals 1 to 2.5 for elevation angles of 90 to 15 degrees.</a:t>
            </a:r>
            <a:endParaRPr lang="pt-BR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724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6A68BCA-C429-478B-BE1E-E0452A8D50CC}" type="slidenum">
              <a:rPr lang="pt-BR">
                <a:solidFill>
                  <a:srgbClr val="2F2F2F"/>
                </a:solidFill>
                <a:latin typeface="Constantia" panose="02030602050306030303" pitchFamily="18" charset="0"/>
              </a:rPr>
              <a:pPr eaLnBrk="1" hangingPunct="1"/>
              <a:t>25</a:t>
            </a:fld>
            <a:endParaRPr lang="pt-BR">
              <a:solidFill>
                <a:srgbClr val="2F2F2F"/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/>
          <p:cNvSpPr txBox="1">
            <a:spLocks noChangeArrowheads="1"/>
          </p:cNvSpPr>
          <p:nvPr/>
        </p:nvSpPr>
        <p:spPr bwMode="auto">
          <a:xfrm>
            <a:off x="4992688" y="2516188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sz="2000" b="1">
                <a:latin typeface="Times New Roman" panose="02020603050405020304" pitchFamily="18" charset="0"/>
              </a:rPr>
              <a:t>R</a:t>
            </a:r>
          </a:p>
        </p:txBody>
      </p:sp>
      <p:sp>
        <p:nvSpPr>
          <p:cNvPr id="8195" name="Line 4"/>
          <p:cNvSpPr>
            <a:spLocks noChangeShapeType="1"/>
          </p:cNvSpPr>
          <p:nvPr/>
        </p:nvSpPr>
        <p:spPr bwMode="auto">
          <a:xfrm>
            <a:off x="2109788" y="4540250"/>
            <a:ext cx="5334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196" name="Line 5"/>
          <p:cNvSpPr>
            <a:spLocks noChangeShapeType="1"/>
          </p:cNvSpPr>
          <p:nvPr/>
        </p:nvSpPr>
        <p:spPr bwMode="auto">
          <a:xfrm>
            <a:off x="2185988" y="4616450"/>
            <a:ext cx="4114800" cy="4572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197" name="Line 6"/>
          <p:cNvSpPr>
            <a:spLocks noChangeShapeType="1"/>
          </p:cNvSpPr>
          <p:nvPr/>
        </p:nvSpPr>
        <p:spPr bwMode="auto">
          <a:xfrm flipH="1">
            <a:off x="2643188" y="5073650"/>
            <a:ext cx="38100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198" name="Oval 8"/>
          <p:cNvSpPr>
            <a:spLocks noChangeArrowheads="1"/>
          </p:cNvSpPr>
          <p:nvPr/>
        </p:nvSpPr>
        <p:spPr bwMode="auto">
          <a:xfrm>
            <a:off x="2566988" y="6369050"/>
            <a:ext cx="152400" cy="152400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sz="1600">
              <a:latin typeface="Times New Roman" panose="02020603050405020304" pitchFamily="18" charset="0"/>
            </a:endParaRPr>
          </a:p>
        </p:txBody>
      </p:sp>
      <p:sp>
        <p:nvSpPr>
          <p:cNvPr id="107529" name="Oval 9"/>
          <p:cNvSpPr>
            <a:spLocks noChangeArrowheads="1"/>
          </p:cNvSpPr>
          <p:nvPr/>
        </p:nvSpPr>
        <p:spPr bwMode="auto">
          <a:xfrm>
            <a:off x="2014538" y="4483100"/>
            <a:ext cx="152400" cy="152400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pt-BR" sz="160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8200" name="Oval 10"/>
          <p:cNvSpPr>
            <a:spLocks noChangeArrowheads="1"/>
          </p:cNvSpPr>
          <p:nvPr/>
        </p:nvSpPr>
        <p:spPr bwMode="auto">
          <a:xfrm>
            <a:off x="6300788" y="4997450"/>
            <a:ext cx="152400" cy="152400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sz="1300" baseline="-25000">
              <a:latin typeface="Arial Narrow" panose="020B0606020202030204" pitchFamily="34" charset="0"/>
            </a:endParaRPr>
          </a:p>
        </p:txBody>
      </p:sp>
      <p:sp>
        <p:nvSpPr>
          <p:cNvPr id="8201" name="AutoShape 11"/>
          <p:cNvSpPr>
            <a:spLocks noChangeArrowheads="1"/>
          </p:cNvSpPr>
          <p:nvPr/>
        </p:nvSpPr>
        <p:spPr bwMode="auto">
          <a:xfrm>
            <a:off x="4986338" y="2940050"/>
            <a:ext cx="223837" cy="223838"/>
          </a:xfrm>
          <a:prstGeom prst="cube">
            <a:avLst>
              <a:gd name="adj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sz="1300" baseline="-25000">
              <a:latin typeface="Arial Narrow" panose="020B0606020202030204" pitchFamily="34" charset="0"/>
            </a:endParaRPr>
          </a:p>
        </p:txBody>
      </p:sp>
      <p:sp>
        <p:nvSpPr>
          <p:cNvPr id="8202" name="Text Box 13"/>
          <p:cNvSpPr txBox="1">
            <a:spLocks noChangeArrowheads="1"/>
          </p:cNvSpPr>
          <p:nvPr/>
        </p:nvSpPr>
        <p:spPr bwMode="auto">
          <a:xfrm>
            <a:off x="2417763" y="6478588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sz="2000" b="1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8203" name="Text Box 14"/>
          <p:cNvSpPr txBox="1">
            <a:spLocks noChangeArrowheads="1"/>
          </p:cNvSpPr>
          <p:nvPr/>
        </p:nvSpPr>
        <p:spPr bwMode="auto">
          <a:xfrm>
            <a:off x="6446838" y="4906963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sz="2000" b="1"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8204" name="Text Box 15"/>
          <p:cNvSpPr txBox="1">
            <a:spLocks noChangeArrowheads="1"/>
          </p:cNvSpPr>
          <p:nvPr/>
        </p:nvSpPr>
        <p:spPr bwMode="auto">
          <a:xfrm>
            <a:off x="1655763" y="4325938"/>
            <a:ext cx="354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sz="2000" b="1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8205" name="Arc 16"/>
          <p:cNvSpPr>
            <a:spLocks/>
          </p:cNvSpPr>
          <p:nvPr/>
        </p:nvSpPr>
        <p:spPr bwMode="auto">
          <a:xfrm>
            <a:off x="2090738" y="4673600"/>
            <a:ext cx="609600" cy="16002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206" name="Arc 17"/>
          <p:cNvSpPr>
            <a:spLocks/>
          </p:cNvSpPr>
          <p:nvPr/>
        </p:nvSpPr>
        <p:spPr bwMode="auto">
          <a:xfrm flipH="1">
            <a:off x="2701925" y="5054600"/>
            <a:ext cx="3668713" cy="2057400"/>
          </a:xfrm>
          <a:custGeom>
            <a:avLst/>
            <a:gdLst>
              <a:gd name="T0" fmla="*/ 0 w 20392"/>
              <a:gd name="T1" fmla="*/ 0 h 21600"/>
              <a:gd name="T2" fmla="*/ 0 w 20392"/>
              <a:gd name="T3" fmla="*/ 0 h 21600"/>
              <a:gd name="T4" fmla="*/ 0 w 20392"/>
              <a:gd name="T5" fmla="*/ 0 h 21600"/>
              <a:gd name="T6" fmla="*/ 0 60000 65536"/>
              <a:gd name="T7" fmla="*/ 0 60000 65536"/>
              <a:gd name="T8" fmla="*/ 0 60000 65536"/>
              <a:gd name="T9" fmla="*/ 0 w 20392"/>
              <a:gd name="T10" fmla="*/ 0 h 21600"/>
              <a:gd name="T11" fmla="*/ 20392 w 2039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392" h="21600" fill="none" extrusionOk="0">
                <a:moveTo>
                  <a:pt x="-1" y="0"/>
                </a:moveTo>
                <a:cubicBezTo>
                  <a:pt x="9184" y="0"/>
                  <a:pt x="17364" y="5807"/>
                  <a:pt x="20392" y="14478"/>
                </a:cubicBezTo>
              </a:path>
              <a:path w="20392" h="21600" stroke="0" extrusionOk="0">
                <a:moveTo>
                  <a:pt x="-1" y="0"/>
                </a:moveTo>
                <a:cubicBezTo>
                  <a:pt x="9184" y="0"/>
                  <a:pt x="17364" y="5807"/>
                  <a:pt x="20392" y="14478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207" name="Freeform 18"/>
          <p:cNvSpPr>
            <a:spLocks/>
          </p:cNvSpPr>
          <p:nvPr/>
        </p:nvSpPr>
        <p:spPr bwMode="auto">
          <a:xfrm>
            <a:off x="2195513" y="4508500"/>
            <a:ext cx="4038600" cy="546100"/>
          </a:xfrm>
          <a:custGeom>
            <a:avLst/>
            <a:gdLst>
              <a:gd name="T0" fmla="*/ 0 w 2544"/>
              <a:gd name="T1" fmla="*/ 2147483647 h 344"/>
              <a:gd name="T2" fmla="*/ 2147483647 w 2544"/>
              <a:gd name="T3" fmla="*/ 2147483647 h 344"/>
              <a:gd name="T4" fmla="*/ 2147483647 w 2544"/>
              <a:gd name="T5" fmla="*/ 2147483647 h 344"/>
              <a:gd name="T6" fmla="*/ 2147483647 w 2544"/>
              <a:gd name="T7" fmla="*/ 2147483647 h 344"/>
              <a:gd name="T8" fmla="*/ 2147483647 w 2544"/>
              <a:gd name="T9" fmla="*/ 2147483647 h 3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44"/>
              <a:gd name="T16" fmla="*/ 0 h 344"/>
              <a:gd name="T17" fmla="*/ 2544 w 2544"/>
              <a:gd name="T18" fmla="*/ 344 h 3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44" h="344">
                <a:moveTo>
                  <a:pt x="0" y="8"/>
                </a:moveTo>
                <a:cubicBezTo>
                  <a:pt x="168" y="4"/>
                  <a:pt x="336" y="0"/>
                  <a:pt x="528" y="8"/>
                </a:cubicBezTo>
                <a:cubicBezTo>
                  <a:pt x="720" y="16"/>
                  <a:pt x="952" y="32"/>
                  <a:pt x="1152" y="56"/>
                </a:cubicBezTo>
                <a:cubicBezTo>
                  <a:pt x="1352" y="80"/>
                  <a:pt x="1496" y="104"/>
                  <a:pt x="1728" y="152"/>
                </a:cubicBezTo>
                <a:cubicBezTo>
                  <a:pt x="1960" y="200"/>
                  <a:pt x="2408" y="312"/>
                  <a:pt x="2544" y="344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208" name="AutoShape 19"/>
          <p:cNvSpPr>
            <a:spLocks noChangeArrowheads="1"/>
          </p:cNvSpPr>
          <p:nvPr/>
        </p:nvSpPr>
        <p:spPr bwMode="auto">
          <a:xfrm>
            <a:off x="2701925" y="3467100"/>
            <a:ext cx="304800" cy="3048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w 21600"/>
              <a:gd name="T13" fmla="*/ 0 h 21600"/>
              <a:gd name="T14" fmla="*/ 0 w 21600"/>
              <a:gd name="T15" fmla="*/ 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50 w 21600"/>
              <a:gd name="T25" fmla="*/ 3150 h 21600"/>
              <a:gd name="T26" fmla="*/ 18450 w 21600"/>
              <a:gd name="T27" fmla="*/ 1845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noFill/>
          <a:ln w="952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209" name="Text Box 20"/>
          <p:cNvSpPr txBox="1">
            <a:spLocks noChangeArrowheads="1"/>
          </p:cNvSpPr>
          <p:nvPr/>
        </p:nvSpPr>
        <p:spPr bwMode="auto">
          <a:xfrm>
            <a:off x="2344738" y="3467100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sz="2000" b="1"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8210" name="Text Box 21"/>
          <p:cNvSpPr txBox="1">
            <a:spLocks noChangeArrowheads="1"/>
          </p:cNvSpPr>
          <p:nvPr/>
        </p:nvSpPr>
        <p:spPr bwMode="auto">
          <a:xfrm>
            <a:off x="2917825" y="6562725"/>
            <a:ext cx="1981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sz="1600">
              <a:latin typeface="Times New Roman" panose="02020603050405020304" pitchFamily="18" charset="0"/>
            </a:endParaRPr>
          </a:p>
        </p:txBody>
      </p:sp>
      <p:sp>
        <p:nvSpPr>
          <p:cNvPr id="8211" name="Line 22"/>
          <p:cNvSpPr>
            <a:spLocks noChangeShapeType="1"/>
          </p:cNvSpPr>
          <p:nvPr/>
        </p:nvSpPr>
        <p:spPr bwMode="auto">
          <a:xfrm flipH="1">
            <a:off x="2054225" y="3178175"/>
            <a:ext cx="3025775" cy="1400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212" name="Line 23"/>
          <p:cNvSpPr>
            <a:spLocks noChangeShapeType="1"/>
          </p:cNvSpPr>
          <p:nvPr/>
        </p:nvSpPr>
        <p:spPr bwMode="auto">
          <a:xfrm rot="236884" flipH="1">
            <a:off x="2928938" y="3052763"/>
            <a:ext cx="2130425" cy="630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213" name="Line 24"/>
          <p:cNvSpPr>
            <a:spLocks noChangeShapeType="1"/>
          </p:cNvSpPr>
          <p:nvPr/>
        </p:nvSpPr>
        <p:spPr bwMode="auto">
          <a:xfrm flipH="1">
            <a:off x="2630488" y="3178175"/>
            <a:ext cx="2416175" cy="3276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214" name="Line 25"/>
          <p:cNvSpPr>
            <a:spLocks noChangeShapeType="1"/>
          </p:cNvSpPr>
          <p:nvPr/>
        </p:nvSpPr>
        <p:spPr bwMode="auto">
          <a:xfrm>
            <a:off x="5062538" y="3149600"/>
            <a:ext cx="12954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215" name="Oval 26"/>
          <p:cNvSpPr>
            <a:spLocks noChangeArrowheads="1"/>
          </p:cNvSpPr>
          <p:nvPr/>
        </p:nvSpPr>
        <p:spPr bwMode="auto">
          <a:xfrm>
            <a:off x="5006975" y="30353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sz="1300" baseline="-25000">
              <a:latin typeface="Arial Narrow" panose="020B0606020202030204" pitchFamily="34" charset="0"/>
            </a:endParaRPr>
          </a:p>
        </p:txBody>
      </p:sp>
      <p:sp>
        <p:nvSpPr>
          <p:cNvPr id="8216" name="Text Box 27"/>
          <p:cNvSpPr txBox="1">
            <a:spLocks noChangeArrowheads="1"/>
          </p:cNvSpPr>
          <p:nvPr/>
        </p:nvSpPr>
        <p:spPr bwMode="auto">
          <a:xfrm>
            <a:off x="5351463" y="6186488"/>
            <a:ext cx="3556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1600" b="1">
                <a:latin typeface="Arial Narrow" panose="020B0606020202030204" pitchFamily="34" charset="0"/>
              </a:rPr>
              <a:t> </a:t>
            </a:r>
            <a:r>
              <a:rPr lang="en-US" sz="1600" b="1">
                <a:solidFill>
                  <a:srgbClr val="FF0000"/>
                </a:solidFill>
                <a:latin typeface="Arial Narrow" panose="020B0606020202030204" pitchFamily="34" charset="0"/>
              </a:rPr>
              <a:t>Reference bases on the ground with well-known geodetic positions</a:t>
            </a:r>
            <a:endParaRPr lang="pt-BR" sz="1600" b="1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8217" name="Oval 28"/>
          <p:cNvSpPr>
            <a:spLocks noChangeArrowheads="1"/>
          </p:cNvSpPr>
          <p:nvPr/>
        </p:nvSpPr>
        <p:spPr bwMode="auto">
          <a:xfrm>
            <a:off x="5294313" y="6275388"/>
            <a:ext cx="152400" cy="152400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sz="1600">
              <a:latin typeface="Times New Roman" panose="02020603050405020304" pitchFamily="18" charset="0"/>
            </a:endParaRPr>
          </a:p>
        </p:txBody>
      </p:sp>
      <p:sp>
        <p:nvSpPr>
          <p:cNvPr id="8218" name="Text Box 30"/>
          <p:cNvSpPr txBox="1">
            <a:spLocks noChangeArrowheads="1"/>
          </p:cNvSpPr>
          <p:nvPr/>
        </p:nvSpPr>
        <p:spPr bwMode="auto">
          <a:xfrm>
            <a:off x="5210175" y="2085975"/>
            <a:ext cx="12969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sz="1600" b="1">
                <a:solidFill>
                  <a:srgbClr val="FF0000"/>
                </a:solidFill>
                <a:latin typeface="Arial Narrow" panose="020B0606020202030204" pitchFamily="34" charset="0"/>
              </a:rPr>
              <a:t>Repeater</a:t>
            </a:r>
          </a:p>
        </p:txBody>
      </p:sp>
      <p:sp>
        <p:nvSpPr>
          <p:cNvPr id="8219" name="Text Box 31"/>
          <p:cNvSpPr txBox="1">
            <a:spLocks noChangeArrowheads="1"/>
          </p:cNvSpPr>
          <p:nvPr/>
        </p:nvSpPr>
        <p:spPr bwMode="auto">
          <a:xfrm>
            <a:off x="887413" y="3111500"/>
            <a:ext cx="10223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sz="1600" b="1">
                <a:solidFill>
                  <a:srgbClr val="FF0000"/>
                </a:solidFill>
                <a:latin typeface="Arial Narrow" panose="020B0606020202030204" pitchFamily="34" charset="0"/>
              </a:rPr>
              <a:t>Target</a:t>
            </a:r>
          </a:p>
        </p:txBody>
      </p:sp>
      <p:sp>
        <p:nvSpPr>
          <p:cNvPr id="107553" name="Text Box 33"/>
          <p:cNvSpPr txBox="1">
            <a:spLocks noChangeArrowheads="1"/>
          </p:cNvSpPr>
          <p:nvPr/>
        </p:nvSpPr>
        <p:spPr bwMode="auto">
          <a:xfrm>
            <a:off x="566738" y="290513"/>
            <a:ext cx="3368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pt-BR" sz="16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8221" name="Text Box 34"/>
          <p:cNvSpPr txBox="1">
            <a:spLocks noChangeArrowheads="1"/>
          </p:cNvSpPr>
          <p:nvPr/>
        </p:nvSpPr>
        <p:spPr bwMode="auto">
          <a:xfrm>
            <a:off x="3175" y="1354138"/>
            <a:ext cx="4279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sz="1600" b="1">
                <a:solidFill>
                  <a:srgbClr val="0099CC"/>
                </a:solidFill>
                <a:latin typeface="Arial Narrow" panose="020B0606020202030204" pitchFamily="34" charset="0"/>
              </a:rPr>
              <a:t>1. Coded time signals transmitted by one fixed base</a:t>
            </a:r>
          </a:p>
        </p:txBody>
      </p:sp>
      <p:sp>
        <p:nvSpPr>
          <p:cNvPr id="8222" name="Text Box 35"/>
          <p:cNvSpPr txBox="1">
            <a:spLocks noChangeArrowheads="1"/>
          </p:cNvSpPr>
          <p:nvPr/>
        </p:nvSpPr>
        <p:spPr bwMode="auto">
          <a:xfrm>
            <a:off x="6350" y="1697038"/>
            <a:ext cx="42243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sz="1600" b="1">
                <a:solidFill>
                  <a:srgbClr val="0099CC"/>
                </a:solidFill>
                <a:latin typeface="Arial Narrow" panose="020B0606020202030204" pitchFamily="34" charset="0"/>
              </a:rPr>
              <a:t>2. Time comparison at the fixed bases and at target</a:t>
            </a:r>
          </a:p>
        </p:txBody>
      </p:sp>
      <p:sp>
        <p:nvSpPr>
          <p:cNvPr id="8223" name="Text Box 37"/>
          <p:cNvSpPr txBox="1">
            <a:spLocks noChangeArrowheads="1"/>
          </p:cNvSpPr>
          <p:nvPr/>
        </p:nvSpPr>
        <p:spPr bwMode="auto">
          <a:xfrm>
            <a:off x="3175" y="1976438"/>
            <a:ext cx="31559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sz="1600" b="1">
                <a:solidFill>
                  <a:srgbClr val="0099CC"/>
                </a:solidFill>
                <a:latin typeface="Arial Narrow" panose="020B0606020202030204" pitchFamily="34" charset="0"/>
              </a:rPr>
              <a:t>3. Repeater’s position is determined</a:t>
            </a:r>
          </a:p>
        </p:txBody>
      </p:sp>
      <p:sp>
        <p:nvSpPr>
          <p:cNvPr id="8224" name="Text Box 38"/>
          <p:cNvSpPr txBox="1">
            <a:spLocks noChangeArrowheads="1"/>
          </p:cNvSpPr>
          <p:nvPr/>
        </p:nvSpPr>
        <p:spPr bwMode="auto">
          <a:xfrm>
            <a:off x="3175" y="2274888"/>
            <a:ext cx="5241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sz="1600" b="1">
                <a:solidFill>
                  <a:srgbClr val="0099CC"/>
                </a:solidFill>
                <a:latin typeface="Arial Narrow" panose="020B0606020202030204" pitchFamily="34" charset="0"/>
              </a:rPr>
              <a:t>4. Target position determined with 4 positions of the repeater</a:t>
            </a:r>
          </a:p>
          <a:p>
            <a:pPr eaLnBrk="1" hangingPunct="1"/>
            <a:r>
              <a:rPr lang="pt-BR" sz="1600" b="1">
                <a:solidFill>
                  <a:srgbClr val="0099CC"/>
                </a:solidFill>
                <a:latin typeface="Arial Narrow" panose="020B0606020202030204" pitchFamily="34" charset="0"/>
              </a:rPr>
              <a:t>    or four repeaters in the sky</a:t>
            </a:r>
          </a:p>
        </p:txBody>
      </p:sp>
      <p:sp>
        <p:nvSpPr>
          <p:cNvPr id="8225" name="Text Box 40"/>
          <p:cNvSpPr txBox="1">
            <a:spLocks noChangeArrowheads="1"/>
          </p:cNvSpPr>
          <p:nvPr/>
        </p:nvSpPr>
        <p:spPr bwMode="auto">
          <a:xfrm>
            <a:off x="6059488" y="2719388"/>
            <a:ext cx="2474912" cy="156845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sz="1600" b="1">
                <a:solidFill>
                  <a:srgbClr val="FFFF66"/>
                </a:solidFill>
                <a:latin typeface="Arial Narrow" panose="020B0606020202030204" pitchFamily="34" charset="0"/>
              </a:rPr>
              <a:t>Large Sources of Errors Cannot be Corrected</a:t>
            </a:r>
          </a:p>
          <a:p>
            <a:pPr eaLnBrk="1" hangingPunct="1"/>
            <a:r>
              <a:rPr lang="pt-BR" sz="1600" b="1">
                <a:solidFill>
                  <a:srgbClr val="FFFF66"/>
                </a:solidFill>
                <a:latin typeface="Arial Narrow" panose="020B0606020202030204" pitchFamily="34" charset="0"/>
              </a:rPr>
              <a:t>(Unknowns)</a:t>
            </a:r>
          </a:p>
          <a:p>
            <a:pPr eaLnBrk="1" hangingPunct="1">
              <a:buFontTx/>
              <a:buChar char="-"/>
            </a:pPr>
            <a:r>
              <a:rPr lang="pt-BR" sz="1600" i="1">
                <a:solidFill>
                  <a:srgbClr val="FFFF66"/>
                </a:solidFill>
                <a:latin typeface="Arial Narrow" panose="020B0606020202030204" pitchFamily="34" charset="0"/>
              </a:rPr>
              <a:t> transit time on the repeater</a:t>
            </a:r>
          </a:p>
          <a:p>
            <a:pPr eaLnBrk="1" hangingPunct="1">
              <a:buFontTx/>
              <a:buChar char="-"/>
            </a:pPr>
            <a:r>
              <a:rPr lang="pt-BR" sz="1600" i="1">
                <a:solidFill>
                  <a:srgbClr val="FFFF66"/>
                </a:solidFill>
                <a:latin typeface="Arial Narrow" panose="020B0606020202030204" pitchFamily="34" charset="0"/>
              </a:rPr>
              <a:t> transmission path delays on distinct segments</a:t>
            </a:r>
          </a:p>
        </p:txBody>
      </p:sp>
      <p:cxnSp>
        <p:nvCxnSpPr>
          <p:cNvPr id="8226" name="Conector de seta reta 43"/>
          <p:cNvCxnSpPr>
            <a:cxnSpLocks noChangeShapeType="1"/>
            <a:stCxn id="8218" idx="2"/>
            <a:endCxn id="8194" idx="3"/>
          </p:cNvCxnSpPr>
          <p:nvPr/>
        </p:nvCxnSpPr>
        <p:spPr bwMode="auto">
          <a:xfrm flipH="1">
            <a:off x="5360988" y="2424113"/>
            <a:ext cx="498475" cy="2905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27" name="Conector de seta reta 46"/>
          <p:cNvCxnSpPr>
            <a:cxnSpLocks noChangeShapeType="1"/>
          </p:cNvCxnSpPr>
          <p:nvPr/>
        </p:nvCxnSpPr>
        <p:spPr bwMode="auto">
          <a:xfrm flipH="1" flipV="1">
            <a:off x="5294313" y="3073400"/>
            <a:ext cx="765175" cy="468313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prstDash val="sysDot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28" name="Line 41"/>
          <p:cNvSpPr>
            <a:spLocks noChangeShapeType="1"/>
          </p:cNvSpPr>
          <p:nvPr/>
        </p:nvSpPr>
        <p:spPr bwMode="auto">
          <a:xfrm flipH="1" flipV="1">
            <a:off x="4502150" y="3322638"/>
            <a:ext cx="1584325" cy="576262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229" name="Line 42"/>
          <p:cNvSpPr>
            <a:spLocks noChangeShapeType="1"/>
          </p:cNvSpPr>
          <p:nvPr/>
        </p:nvSpPr>
        <p:spPr bwMode="auto">
          <a:xfrm flipH="1" flipV="1">
            <a:off x="4502150" y="3467100"/>
            <a:ext cx="1439863" cy="215900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230" name="Line 43"/>
          <p:cNvSpPr>
            <a:spLocks noChangeShapeType="1"/>
          </p:cNvSpPr>
          <p:nvPr/>
        </p:nvSpPr>
        <p:spPr bwMode="auto">
          <a:xfrm flipH="1" flipV="1">
            <a:off x="5294313" y="3395663"/>
            <a:ext cx="792162" cy="503237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231" name="Line 44"/>
          <p:cNvSpPr>
            <a:spLocks noChangeShapeType="1"/>
          </p:cNvSpPr>
          <p:nvPr/>
        </p:nvSpPr>
        <p:spPr bwMode="auto">
          <a:xfrm rot="239826" flipH="1">
            <a:off x="4740275" y="3173413"/>
            <a:ext cx="288925" cy="431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232" name="Line 45"/>
          <p:cNvSpPr>
            <a:spLocks noChangeShapeType="1"/>
          </p:cNvSpPr>
          <p:nvPr/>
        </p:nvSpPr>
        <p:spPr bwMode="auto">
          <a:xfrm rot="239826" flipH="1">
            <a:off x="4413250" y="3106738"/>
            <a:ext cx="573088" cy="2095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233" name="Line 46"/>
          <p:cNvSpPr>
            <a:spLocks noChangeShapeType="1"/>
          </p:cNvSpPr>
          <p:nvPr/>
        </p:nvSpPr>
        <p:spPr bwMode="auto">
          <a:xfrm rot="239826">
            <a:off x="5078413" y="3178175"/>
            <a:ext cx="2032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234" name="Line 47"/>
          <p:cNvSpPr>
            <a:spLocks noChangeShapeType="1"/>
          </p:cNvSpPr>
          <p:nvPr/>
        </p:nvSpPr>
        <p:spPr bwMode="auto">
          <a:xfrm rot="239826" flipH="1">
            <a:off x="4432300" y="3138488"/>
            <a:ext cx="574675" cy="355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235" name="Oval 28"/>
          <p:cNvSpPr>
            <a:spLocks noChangeArrowheads="1"/>
          </p:cNvSpPr>
          <p:nvPr/>
        </p:nvSpPr>
        <p:spPr bwMode="auto">
          <a:xfrm>
            <a:off x="2568575" y="6364288"/>
            <a:ext cx="152400" cy="152400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sz="1600">
              <a:latin typeface="Times New Roman" panose="02020603050405020304" pitchFamily="18" charset="0"/>
            </a:endParaRPr>
          </a:p>
        </p:txBody>
      </p:sp>
      <p:sp>
        <p:nvSpPr>
          <p:cNvPr id="8236" name="Oval 28"/>
          <p:cNvSpPr>
            <a:spLocks noChangeArrowheads="1"/>
          </p:cNvSpPr>
          <p:nvPr/>
        </p:nvSpPr>
        <p:spPr bwMode="auto">
          <a:xfrm>
            <a:off x="2003425" y="4479925"/>
            <a:ext cx="152400" cy="152400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sz="1600">
              <a:latin typeface="Times New Roman" panose="02020603050405020304" pitchFamily="18" charset="0"/>
            </a:endParaRPr>
          </a:p>
        </p:txBody>
      </p:sp>
      <p:sp>
        <p:nvSpPr>
          <p:cNvPr id="8237" name="Oval 28"/>
          <p:cNvSpPr>
            <a:spLocks noChangeArrowheads="1"/>
          </p:cNvSpPr>
          <p:nvPr/>
        </p:nvSpPr>
        <p:spPr bwMode="auto">
          <a:xfrm>
            <a:off x="6311900" y="4984750"/>
            <a:ext cx="152400" cy="152400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pt-BR" sz="1600">
              <a:latin typeface="Times New Roman" panose="02020603050405020304" pitchFamily="18" charset="0"/>
            </a:endParaRPr>
          </a:p>
        </p:txBody>
      </p:sp>
      <p:sp>
        <p:nvSpPr>
          <p:cNvPr id="8238" name="Line 51"/>
          <p:cNvSpPr>
            <a:spLocks noChangeShapeType="1"/>
          </p:cNvSpPr>
          <p:nvPr/>
        </p:nvSpPr>
        <p:spPr bwMode="auto">
          <a:xfrm flipH="1" flipV="1">
            <a:off x="4789488" y="3611563"/>
            <a:ext cx="1368425" cy="287337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239" name="Título 1"/>
          <p:cNvSpPr>
            <a:spLocks noGrp="1"/>
          </p:cNvSpPr>
          <p:nvPr>
            <p:ph type="title"/>
          </p:nvPr>
        </p:nvSpPr>
        <p:spPr>
          <a:xfrm>
            <a:off x="33338" y="666750"/>
            <a:ext cx="9112250" cy="576263"/>
          </a:xfrm>
        </p:spPr>
        <p:txBody>
          <a:bodyPr/>
          <a:lstStyle/>
          <a:p>
            <a:pPr algn="ctr" eaLnBrk="1" hangingPunct="1"/>
            <a:r>
              <a:rPr lang="pt-BR" sz="2400" b="1" smtClean="0">
                <a:solidFill>
                  <a:schemeClr val="tx1"/>
                </a:solidFill>
                <a:latin typeface="Times New Roman" panose="02020603050405020304" pitchFamily="18" charset="0"/>
              </a:rPr>
              <a:t>EARLIER CONCEPT OF “INVERTED GPS” WITH 3 BASES</a:t>
            </a:r>
          </a:p>
        </p:txBody>
      </p:sp>
      <p:cxnSp>
        <p:nvCxnSpPr>
          <p:cNvPr id="8240" name="Conector de seta reta 43"/>
          <p:cNvCxnSpPr>
            <a:cxnSpLocks noChangeShapeType="1"/>
          </p:cNvCxnSpPr>
          <p:nvPr/>
        </p:nvCxnSpPr>
        <p:spPr bwMode="auto">
          <a:xfrm>
            <a:off x="1725613" y="3389313"/>
            <a:ext cx="820737" cy="920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41" name="Espaço Reservado para Número de Slid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75C1679-5CA2-4276-BBC9-83EBFB211BC4}" type="slidenum">
              <a:rPr lang="pt-BR">
                <a:solidFill>
                  <a:srgbClr val="2F2F2F"/>
                </a:solidFill>
                <a:latin typeface="Constantia" panose="02030602050306030303" pitchFamily="18" charset="0"/>
              </a:rPr>
              <a:pPr eaLnBrk="1" hangingPunct="1"/>
              <a:t>3</a:t>
            </a:fld>
            <a:endParaRPr lang="pt-BR">
              <a:solidFill>
                <a:srgbClr val="2F2F2F"/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64" name="Rectangle 20"/>
          <p:cNvSpPr>
            <a:spLocks noChangeArrowheads="1"/>
          </p:cNvSpPr>
          <p:nvPr/>
        </p:nvSpPr>
        <p:spPr bwMode="auto">
          <a:xfrm>
            <a:off x="25489" y="6342991"/>
            <a:ext cx="4252912" cy="466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200" b="1" dirty="0">
                <a:latin typeface="Arial Narrow" pitchFamily="34" charset="0"/>
                <a:cs typeface="+mn-cs"/>
              </a:rPr>
              <a:t>Patente depositada</a:t>
            </a:r>
            <a:r>
              <a:rPr lang="pt-BR" sz="1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  <a:cs typeface="+mn-cs"/>
              </a:rPr>
              <a:t> no Brasil (INPI), e internacional (PCT) 2012</a:t>
            </a:r>
          </a:p>
          <a:p>
            <a:pPr algn="ctr">
              <a:defRPr/>
            </a:pPr>
            <a:r>
              <a:rPr lang="pt-BR" sz="12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  <a:cs typeface="+mn-cs"/>
              </a:rPr>
              <a:t>Cartas-Patente</a:t>
            </a:r>
            <a:r>
              <a:rPr lang="pt-BR" sz="1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  <a:cs typeface="+mn-cs"/>
              </a:rPr>
              <a:t> obtidas até 2015: China. México, Colômbia</a:t>
            </a:r>
            <a:endParaRPr lang="pt-BR" sz="1200" b="1" dirty="0">
              <a:latin typeface="Arial Narrow" pitchFamily="34" charset="0"/>
              <a:cs typeface="+mn-cs"/>
            </a:endParaRPr>
          </a:p>
        </p:txBody>
      </p:sp>
      <p:grpSp>
        <p:nvGrpSpPr>
          <p:cNvPr id="9219" name="Group 49"/>
          <p:cNvGrpSpPr>
            <a:grpSpLocks/>
          </p:cNvGrpSpPr>
          <p:nvPr/>
        </p:nvGrpSpPr>
        <p:grpSpPr bwMode="auto">
          <a:xfrm>
            <a:off x="765924" y="1557908"/>
            <a:ext cx="7640637" cy="4181475"/>
            <a:chOff x="431" y="786"/>
            <a:chExt cx="5080" cy="3143"/>
          </a:xfrm>
        </p:grpSpPr>
        <p:sp>
          <p:nvSpPr>
            <p:cNvPr id="9227" name="AutoShape 6"/>
            <p:cNvSpPr>
              <a:spLocks noChangeArrowheads="1"/>
            </p:cNvSpPr>
            <p:nvPr/>
          </p:nvSpPr>
          <p:spPr bwMode="auto">
            <a:xfrm>
              <a:off x="2971" y="845"/>
              <a:ext cx="136" cy="136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pt-BR" sz="1300" baseline="-25000">
                <a:latin typeface="Arial Narrow" panose="020B0606020202030204" pitchFamily="34" charset="0"/>
              </a:endParaRPr>
            </a:p>
          </p:txBody>
        </p:sp>
        <p:sp>
          <p:nvSpPr>
            <p:cNvPr id="9228" name="Text Box 7"/>
            <p:cNvSpPr txBox="1">
              <a:spLocks noChangeArrowheads="1"/>
            </p:cNvSpPr>
            <p:nvPr/>
          </p:nvSpPr>
          <p:spPr bwMode="auto">
            <a:xfrm>
              <a:off x="5148" y="1888"/>
              <a:ext cx="23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sz="3200">
                  <a:latin typeface="Arial Narrow" panose="020B0606020202030204" pitchFamily="34" charset="0"/>
                  <a:sym typeface="Symbol" panose="05050102010706020507" pitchFamily="18" charset="2"/>
                </a:rPr>
                <a:t></a:t>
              </a:r>
            </a:p>
          </p:txBody>
        </p:sp>
        <p:sp>
          <p:nvSpPr>
            <p:cNvPr id="9229" name="Text Box 8"/>
            <p:cNvSpPr txBox="1">
              <a:spLocks noChangeArrowheads="1"/>
            </p:cNvSpPr>
            <p:nvPr/>
          </p:nvSpPr>
          <p:spPr bwMode="auto">
            <a:xfrm>
              <a:off x="4195" y="2432"/>
              <a:ext cx="23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sz="3200">
                  <a:latin typeface="Arial Narrow" panose="020B0606020202030204" pitchFamily="34" charset="0"/>
                  <a:sym typeface="Symbol" panose="05050102010706020507" pitchFamily="18" charset="2"/>
                </a:rPr>
                <a:t></a:t>
              </a:r>
            </a:p>
          </p:txBody>
        </p:sp>
        <p:sp>
          <p:nvSpPr>
            <p:cNvPr id="9230" name="Text Box 9"/>
            <p:cNvSpPr txBox="1">
              <a:spLocks noChangeArrowheads="1"/>
            </p:cNvSpPr>
            <p:nvPr/>
          </p:nvSpPr>
          <p:spPr bwMode="auto">
            <a:xfrm>
              <a:off x="3969" y="3158"/>
              <a:ext cx="23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sz="3200">
                  <a:latin typeface="Arial Narrow" panose="020B0606020202030204" pitchFamily="34" charset="0"/>
                  <a:sym typeface="Symbol" panose="05050102010706020507" pitchFamily="18" charset="2"/>
                </a:rPr>
                <a:t></a:t>
              </a:r>
            </a:p>
          </p:txBody>
        </p:sp>
        <p:sp>
          <p:nvSpPr>
            <p:cNvPr id="9231" name="Text Box 10"/>
            <p:cNvSpPr txBox="1">
              <a:spLocks noChangeArrowheads="1"/>
            </p:cNvSpPr>
            <p:nvPr/>
          </p:nvSpPr>
          <p:spPr bwMode="auto">
            <a:xfrm>
              <a:off x="657" y="2069"/>
              <a:ext cx="23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sz="3200">
                  <a:latin typeface="Arial Narrow" panose="020B0606020202030204" pitchFamily="34" charset="0"/>
                  <a:sym typeface="Symbol" panose="05050102010706020507" pitchFamily="18" charset="2"/>
                </a:rPr>
                <a:t></a:t>
              </a:r>
            </a:p>
          </p:txBody>
        </p:sp>
        <p:sp>
          <p:nvSpPr>
            <p:cNvPr id="9232" name="Text Box 11"/>
            <p:cNvSpPr txBox="1">
              <a:spLocks noChangeArrowheads="1"/>
            </p:cNvSpPr>
            <p:nvPr/>
          </p:nvSpPr>
          <p:spPr bwMode="auto">
            <a:xfrm>
              <a:off x="1519" y="3294"/>
              <a:ext cx="23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sz="3200">
                  <a:latin typeface="Arial Narrow" panose="020B0606020202030204" pitchFamily="34" charset="0"/>
                  <a:sym typeface="Symbol" panose="05050102010706020507" pitchFamily="18" charset="2"/>
                </a:rPr>
                <a:t></a:t>
              </a:r>
            </a:p>
          </p:txBody>
        </p:sp>
        <p:sp>
          <p:nvSpPr>
            <p:cNvPr id="9233" name="Line 12"/>
            <p:cNvSpPr>
              <a:spLocks noChangeShapeType="1"/>
            </p:cNvSpPr>
            <p:nvPr/>
          </p:nvSpPr>
          <p:spPr bwMode="auto">
            <a:xfrm flipH="1">
              <a:off x="793" y="981"/>
              <a:ext cx="2178" cy="12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234" name="Line 13"/>
            <p:cNvSpPr>
              <a:spLocks noChangeShapeType="1"/>
            </p:cNvSpPr>
            <p:nvPr/>
          </p:nvSpPr>
          <p:spPr bwMode="auto">
            <a:xfrm>
              <a:off x="3016" y="981"/>
              <a:ext cx="1043" cy="23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235" name="Line 14"/>
            <p:cNvSpPr>
              <a:spLocks noChangeShapeType="1"/>
            </p:cNvSpPr>
            <p:nvPr/>
          </p:nvSpPr>
          <p:spPr bwMode="auto">
            <a:xfrm>
              <a:off x="3061" y="981"/>
              <a:ext cx="1225" cy="16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236" name="Line 15"/>
            <p:cNvSpPr>
              <a:spLocks noChangeShapeType="1"/>
            </p:cNvSpPr>
            <p:nvPr/>
          </p:nvSpPr>
          <p:spPr bwMode="auto">
            <a:xfrm>
              <a:off x="3107" y="981"/>
              <a:ext cx="2086" cy="10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237" name="Line 16"/>
            <p:cNvSpPr>
              <a:spLocks noChangeShapeType="1"/>
            </p:cNvSpPr>
            <p:nvPr/>
          </p:nvSpPr>
          <p:spPr bwMode="auto">
            <a:xfrm flipV="1">
              <a:off x="1624" y="991"/>
              <a:ext cx="1361" cy="24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238" name="Line 17"/>
            <p:cNvSpPr>
              <a:spLocks noChangeShapeType="1"/>
            </p:cNvSpPr>
            <p:nvPr/>
          </p:nvSpPr>
          <p:spPr bwMode="auto">
            <a:xfrm flipH="1">
              <a:off x="1680" y="1040"/>
              <a:ext cx="1315" cy="24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239" name="Line 18"/>
            <p:cNvSpPr>
              <a:spLocks noChangeShapeType="1"/>
            </p:cNvSpPr>
            <p:nvPr/>
          </p:nvSpPr>
          <p:spPr bwMode="auto">
            <a:xfrm>
              <a:off x="793" y="2341"/>
              <a:ext cx="817" cy="11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240" name="Line 19"/>
            <p:cNvSpPr>
              <a:spLocks noChangeShapeType="1"/>
            </p:cNvSpPr>
            <p:nvPr/>
          </p:nvSpPr>
          <p:spPr bwMode="auto">
            <a:xfrm>
              <a:off x="793" y="2296"/>
              <a:ext cx="3448" cy="318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241" name="Line 20"/>
            <p:cNvSpPr>
              <a:spLocks noChangeShapeType="1"/>
            </p:cNvSpPr>
            <p:nvPr/>
          </p:nvSpPr>
          <p:spPr bwMode="auto">
            <a:xfrm flipH="1">
              <a:off x="4105" y="2704"/>
              <a:ext cx="181" cy="6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242" name="Line 21"/>
            <p:cNvSpPr>
              <a:spLocks noChangeShapeType="1"/>
            </p:cNvSpPr>
            <p:nvPr/>
          </p:nvSpPr>
          <p:spPr bwMode="auto">
            <a:xfrm flipV="1">
              <a:off x="1655" y="3385"/>
              <a:ext cx="2359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243" name="Text Box 22"/>
            <p:cNvSpPr txBox="1">
              <a:spLocks noChangeArrowheads="1"/>
            </p:cNvSpPr>
            <p:nvPr/>
          </p:nvSpPr>
          <p:spPr bwMode="auto">
            <a:xfrm>
              <a:off x="2726" y="786"/>
              <a:ext cx="19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sz="1600" b="1">
                  <a:latin typeface="Arial Narrow" panose="020B0606020202030204" pitchFamily="34" charset="0"/>
                </a:rPr>
                <a:t>R</a:t>
              </a:r>
            </a:p>
          </p:txBody>
        </p:sp>
        <p:sp>
          <p:nvSpPr>
            <p:cNvPr id="9244" name="Text Box 23"/>
            <p:cNvSpPr txBox="1">
              <a:spLocks noChangeArrowheads="1"/>
            </p:cNvSpPr>
            <p:nvPr/>
          </p:nvSpPr>
          <p:spPr bwMode="auto">
            <a:xfrm>
              <a:off x="4241" y="3339"/>
              <a:ext cx="19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sz="1600" b="1">
                  <a:latin typeface="Arial Narrow" panose="020B0606020202030204" pitchFamily="34" charset="0"/>
                </a:rPr>
                <a:t>D</a:t>
              </a:r>
            </a:p>
          </p:txBody>
        </p:sp>
        <p:sp>
          <p:nvSpPr>
            <p:cNvPr id="9245" name="Text Box 24"/>
            <p:cNvSpPr txBox="1">
              <a:spLocks noChangeArrowheads="1"/>
            </p:cNvSpPr>
            <p:nvPr/>
          </p:nvSpPr>
          <p:spPr bwMode="auto">
            <a:xfrm>
              <a:off x="4468" y="2523"/>
              <a:ext cx="19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sz="1600" b="1">
                  <a:latin typeface="Arial Narrow" panose="020B0606020202030204" pitchFamily="34" charset="0"/>
                </a:rPr>
                <a:t>C</a:t>
              </a:r>
            </a:p>
          </p:txBody>
        </p:sp>
        <p:sp>
          <p:nvSpPr>
            <p:cNvPr id="9246" name="Text Box 25"/>
            <p:cNvSpPr txBox="1">
              <a:spLocks noChangeArrowheads="1"/>
            </p:cNvSpPr>
            <p:nvPr/>
          </p:nvSpPr>
          <p:spPr bwMode="auto">
            <a:xfrm>
              <a:off x="5148" y="2205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sz="1600" b="1">
                  <a:latin typeface="Arial Narrow" panose="020B0606020202030204" pitchFamily="34" charset="0"/>
                </a:rPr>
                <a:t>P</a:t>
              </a:r>
            </a:p>
          </p:txBody>
        </p:sp>
        <p:sp>
          <p:nvSpPr>
            <p:cNvPr id="9247" name="Text Box 26"/>
            <p:cNvSpPr txBox="1">
              <a:spLocks noChangeArrowheads="1"/>
            </p:cNvSpPr>
            <p:nvPr/>
          </p:nvSpPr>
          <p:spPr bwMode="auto">
            <a:xfrm>
              <a:off x="1292" y="3385"/>
              <a:ext cx="19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sz="1600" b="1">
                  <a:latin typeface="Arial Narrow" panose="020B0606020202030204" pitchFamily="34" charset="0"/>
                </a:rPr>
                <a:t>A</a:t>
              </a:r>
            </a:p>
          </p:txBody>
        </p:sp>
        <p:sp>
          <p:nvSpPr>
            <p:cNvPr id="9248" name="Text Box 27"/>
            <p:cNvSpPr txBox="1">
              <a:spLocks noChangeArrowheads="1"/>
            </p:cNvSpPr>
            <p:nvPr/>
          </p:nvSpPr>
          <p:spPr bwMode="auto">
            <a:xfrm>
              <a:off x="431" y="2205"/>
              <a:ext cx="19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sz="1600" b="1">
                  <a:latin typeface="Arial Narrow" panose="020B0606020202030204" pitchFamily="34" charset="0"/>
                </a:rPr>
                <a:t>B</a:t>
              </a:r>
            </a:p>
          </p:txBody>
        </p:sp>
        <p:grpSp>
          <p:nvGrpSpPr>
            <p:cNvPr id="9249" name="Group 32"/>
            <p:cNvGrpSpPr>
              <a:grpSpLocks/>
            </p:cNvGrpSpPr>
            <p:nvPr/>
          </p:nvGrpSpPr>
          <p:grpSpPr bwMode="auto">
            <a:xfrm>
              <a:off x="1655" y="3612"/>
              <a:ext cx="182" cy="317"/>
              <a:chOff x="1655" y="3612"/>
              <a:chExt cx="182" cy="317"/>
            </a:xfrm>
          </p:grpSpPr>
          <p:sp>
            <p:nvSpPr>
              <p:cNvPr id="9265" name="Line 30"/>
              <p:cNvSpPr>
                <a:spLocks noChangeShapeType="1"/>
              </p:cNvSpPr>
              <p:nvPr/>
            </p:nvSpPr>
            <p:spPr bwMode="auto">
              <a:xfrm>
                <a:off x="1746" y="3702"/>
                <a:ext cx="0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66" name="AutoShape 31"/>
              <p:cNvSpPr>
                <a:spLocks noChangeArrowheads="1"/>
              </p:cNvSpPr>
              <p:nvPr/>
            </p:nvSpPr>
            <p:spPr bwMode="auto">
              <a:xfrm rot="-2674785">
                <a:off x="1655" y="3612"/>
                <a:ext cx="182" cy="182"/>
              </a:xfrm>
              <a:prstGeom prst="rtTriangl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pt-BR" sz="1300" baseline="-25000"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9250" name="Group 33"/>
            <p:cNvGrpSpPr>
              <a:grpSpLocks/>
            </p:cNvGrpSpPr>
            <p:nvPr/>
          </p:nvGrpSpPr>
          <p:grpSpPr bwMode="auto">
            <a:xfrm>
              <a:off x="553" y="1933"/>
              <a:ext cx="182" cy="317"/>
              <a:chOff x="1655" y="3612"/>
              <a:chExt cx="182" cy="317"/>
            </a:xfrm>
          </p:grpSpPr>
          <p:sp>
            <p:nvSpPr>
              <p:cNvPr id="9263" name="Line 34"/>
              <p:cNvSpPr>
                <a:spLocks noChangeShapeType="1"/>
              </p:cNvSpPr>
              <p:nvPr/>
            </p:nvSpPr>
            <p:spPr bwMode="auto">
              <a:xfrm>
                <a:off x="1746" y="3702"/>
                <a:ext cx="0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64" name="AutoShape 35"/>
              <p:cNvSpPr>
                <a:spLocks noChangeArrowheads="1"/>
              </p:cNvSpPr>
              <p:nvPr/>
            </p:nvSpPr>
            <p:spPr bwMode="auto">
              <a:xfrm rot="-2674785">
                <a:off x="1655" y="3612"/>
                <a:ext cx="182" cy="182"/>
              </a:xfrm>
              <a:prstGeom prst="rtTriangl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pt-BR" sz="1300" baseline="-25000"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9251" name="Group 36"/>
            <p:cNvGrpSpPr>
              <a:grpSpLocks/>
            </p:cNvGrpSpPr>
            <p:nvPr/>
          </p:nvGrpSpPr>
          <p:grpSpPr bwMode="auto">
            <a:xfrm>
              <a:off x="4195" y="3067"/>
              <a:ext cx="182" cy="317"/>
              <a:chOff x="1655" y="3612"/>
              <a:chExt cx="182" cy="317"/>
            </a:xfrm>
          </p:grpSpPr>
          <p:sp>
            <p:nvSpPr>
              <p:cNvPr id="9261" name="Line 37"/>
              <p:cNvSpPr>
                <a:spLocks noChangeShapeType="1"/>
              </p:cNvSpPr>
              <p:nvPr/>
            </p:nvSpPr>
            <p:spPr bwMode="auto">
              <a:xfrm>
                <a:off x="1746" y="3702"/>
                <a:ext cx="0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62" name="AutoShape 38"/>
              <p:cNvSpPr>
                <a:spLocks noChangeArrowheads="1"/>
              </p:cNvSpPr>
              <p:nvPr/>
            </p:nvSpPr>
            <p:spPr bwMode="auto">
              <a:xfrm rot="-2674785">
                <a:off x="1655" y="3612"/>
                <a:ext cx="182" cy="182"/>
              </a:xfrm>
              <a:prstGeom prst="rtTriangl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pt-BR" sz="1300" baseline="-25000"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9252" name="Group 39"/>
            <p:cNvGrpSpPr>
              <a:grpSpLocks/>
            </p:cNvGrpSpPr>
            <p:nvPr/>
          </p:nvGrpSpPr>
          <p:grpSpPr bwMode="auto">
            <a:xfrm>
              <a:off x="4332" y="2296"/>
              <a:ext cx="182" cy="317"/>
              <a:chOff x="1655" y="3612"/>
              <a:chExt cx="182" cy="317"/>
            </a:xfrm>
          </p:grpSpPr>
          <p:sp>
            <p:nvSpPr>
              <p:cNvPr id="9259" name="Line 40"/>
              <p:cNvSpPr>
                <a:spLocks noChangeShapeType="1"/>
              </p:cNvSpPr>
              <p:nvPr/>
            </p:nvSpPr>
            <p:spPr bwMode="auto">
              <a:xfrm>
                <a:off x="1746" y="3702"/>
                <a:ext cx="0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60" name="AutoShape 41"/>
              <p:cNvSpPr>
                <a:spLocks noChangeArrowheads="1"/>
              </p:cNvSpPr>
              <p:nvPr/>
            </p:nvSpPr>
            <p:spPr bwMode="auto">
              <a:xfrm rot="-2674785">
                <a:off x="1655" y="3612"/>
                <a:ext cx="182" cy="182"/>
              </a:xfrm>
              <a:prstGeom prst="rtTriangl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pt-BR" sz="1300" baseline="-25000"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9253" name="Group 42"/>
            <p:cNvGrpSpPr>
              <a:grpSpLocks/>
            </p:cNvGrpSpPr>
            <p:nvPr/>
          </p:nvGrpSpPr>
          <p:grpSpPr bwMode="auto">
            <a:xfrm>
              <a:off x="5329" y="1752"/>
              <a:ext cx="182" cy="317"/>
              <a:chOff x="1655" y="3612"/>
              <a:chExt cx="182" cy="317"/>
            </a:xfrm>
          </p:grpSpPr>
          <p:sp>
            <p:nvSpPr>
              <p:cNvPr id="9257" name="Line 43"/>
              <p:cNvSpPr>
                <a:spLocks noChangeShapeType="1"/>
              </p:cNvSpPr>
              <p:nvPr/>
            </p:nvSpPr>
            <p:spPr bwMode="auto">
              <a:xfrm>
                <a:off x="1746" y="3702"/>
                <a:ext cx="0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58" name="AutoShape 44"/>
              <p:cNvSpPr>
                <a:spLocks noChangeArrowheads="1"/>
              </p:cNvSpPr>
              <p:nvPr/>
            </p:nvSpPr>
            <p:spPr bwMode="auto">
              <a:xfrm rot="-2674785">
                <a:off x="1655" y="3612"/>
                <a:ext cx="182" cy="182"/>
              </a:xfrm>
              <a:prstGeom prst="rtTriangl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pt-BR" sz="1300" baseline="-25000"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9254" name="Group 48"/>
            <p:cNvGrpSpPr>
              <a:grpSpLocks/>
            </p:cNvGrpSpPr>
            <p:nvPr/>
          </p:nvGrpSpPr>
          <p:grpSpPr bwMode="auto">
            <a:xfrm>
              <a:off x="1383" y="3702"/>
              <a:ext cx="182" cy="227"/>
              <a:chOff x="2336" y="3838"/>
              <a:chExt cx="182" cy="227"/>
            </a:xfrm>
          </p:grpSpPr>
          <p:sp>
            <p:nvSpPr>
              <p:cNvPr id="9255" name="Line 46"/>
              <p:cNvSpPr>
                <a:spLocks noChangeShapeType="1"/>
              </p:cNvSpPr>
              <p:nvPr/>
            </p:nvSpPr>
            <p:spPr bwMode="auto">
              <a:xfrm>
                <a:off x="2427" y="3838"/>
                <a:ext cx="0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56" name="AutoShape 47"/>
              <p:cNvSpPr>
                <a:spLocks noChangeArrowheads="1"/>
              </p:cNvSpPr>
              <p:nvPr/>
            </p:nvSpPr>
            <p:spPr bwMode="auto">
              <a:xfrm rot="7934754">
                <a:off x="2336" y="3853"/>
                <a:ext cx="182" cy="182"/>
              </a:xfrm>
              <a:prstGeom prst="rtTriangl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pt-BR" sz="1300" baseline="-25000">
                  <a:latin typeface="Arial Narrow" panose="020B0606020202030204" pitchFamily="34" charset="0"/>
                </a:endParaRPr>
              </a:p>
            </p:txBody>
          </p:sp>
        </p:grpSp>
      </p:grpSp>
      <p:sp>
        <p:nvSpPr>
          <p:cNvPr id="9220" name="Freeform 46"/>
          <p:cNvSpPr>
            <a:spLocks/>
          </p:cNvSpPr>
          <p:nvPr/>
        </p:nvSpPr>
        <p:spPr bwMode="auto">
          <a:xfrm>
            <a:off x="402386" y="3453383"/>
            <a:ext cx="1944688" cy="1503363"/>
          </a:xfrm>
          <a:custGeom>
            <a:avLst/>
            <a:gdLst>
              <a:gd name="T0" fmla="*/ 759399 w 1293"/>
              <a:gd name="T1" fmla="*/ 0 h 1130"/>
              <a:gd name="T2" fmla="*/ 726316 w 1293"/>
              <a:gd name="T3" fmla="*/ 125081 h 1130"/>
              <a:gd name="T4" fmla="*/ 595489 w 1293"/>
              <a:gd name="T5" fmla="*/ 387218 h 1130"/>
              <a:gd name="T6" fmla="*/ 332331 w 1293"/>
              <a:gd name="T7" fmla="*/ 493670 h 1130"/>
              <a:gd name="T8" fmla="*/ 135338 w 1293"/>
              <a:gd name="T9" fmla="*/ 552218 h 1130"/>
              <a:gd name="T10" fmla="*/ 79699 w 1293"/>
              <a:gd name="T11" fmla="*/ 610766 h 1130"/>
              <a:gd name="T12" fmla="*/ 36090 w 1293"/>
              <a:gd name="T13" fmla="*/ 707904 h 1130"/>
              <a:gd name="T14" fmla="*/ 90226 w 1293"/>
              <a:gd name="T15" fmla="*/ 1047218 h 1130"/>
              <a:gd name="T16" fmla="*/ 233083 w 1293"/>
              <a:gd name="T17" fmla="*/ 1221533 h 1130"/>
              <a:gd name="T18" fmla="*/ 288722 w 1293"/>
              <a:gd name="T19" fmla="*/ 1260122 h 1130"/>
              <a:gd name="T20" fmla="*/ 353384 w 1293"/>
              <a:gd name="T21" fmla="*/ 1300041 h 1130"/>
              <a:gd name="T22" fmla="*/ 475188 w 1293"/>
              <a:gd name="T23" fmla="*/ 1338630 h 1130"/>
              <a:gd name="T24" fmla="*/ 1834588 w 1293"/>
              <a:gd name="T25" fmla="*/ 1338630 h 1130"/>
              <a:gd name="T26" fmla="*/ 1888723 w 1293"/>
              <a:gd name="T27" fmla="*/ 1386533 h 1130"/>
              <a:gd name="T28" fmla="*/ 1932332 w 1293"/>
              <a:gd name="T29" fmla="*/ 1474356 h 1130"/>
              <a:gd name="T30" fmla="*/ 1944362 w 1293"/>
              <a:gd name="T31" fmla="*/ 1503630 h 113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293"/>
              <a:gd name="T49" fmla="*/ 0 h 1130"/>
              <a:gd name="T50" fmla="*/ 1293 w 1293"/>
              <a:gd name="T51" fmla="*/ 1130 h 113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293" h="1130">
                <a:moveTo>
                  <a:pt x="505" y="0"/>
                </a:moveTo>
                <a:cubicBezTo>
                  <a:pt x="500" y="33"/>
                  <a:pt x="494" y="63"/>
                  <a:pt x="483" y="94"/>
                </a:cubicBezTo>
                <a:cubicBezTo>
                  <a:pt x="478" y="188"/>
                  <a:pt x="493" y="260"/>
                  <a:pt x="396" y="291"/>
                </a:cubicBezTo>
                <a:cubicBezTo>
                  <a:pt x="341" y="327"/>
                  <a:pt x="286" y="358"/>
                  <a:pt x="221" y="371"/>
                </a:cubicBezTo>
                <a:cubicBezTo>
                  <a:pt x="178" y="393"/>
                  <a:pt x="135" y="401"/>
                  <a:pt x="90" y="415"/>
                </a:cubicBezTo>
                <a:cubicBezTo>
                  <a:pt x="79" y="431"/>
                  <a:pt x="62" y="442"/>
                  <a:pt x="53" y="459"/>
                </a:cubicBezTo>
                <a:cubicBezTo>
                  <a:pt x="39" y="483"/>
                  <a:pt x="41" y="507"/>
                  <a:pt x="24" y="532"/>
                </a:cubicBezTo>
                <a:cubicBezTo>
                  <a:pt x="29" y="674"/>
                  <a:pt x="0" y="704"/>
                  <a:pt x="60" y="787"/>
                </a:cubicBezTo>
                <a:cubicBezTo>
                  <a:pt x="74" y="838"/>
                  <a:pt x="107" y="895"/>
                  <a:pt x="155" y="918"/>
                </a:cubicBezTo>
                <a:cubicBezTo>
                  <a:pt x="170" y="959"/>
                  <a:pt x="151" y="926"/>
                  <a:pt x="192" y="947"/>
                </a:cubicBezTo>
                <a:cubicBezTo>
                  <a:pt x="208" y="955"/>
                  <a:pt x="218" y="973"/>
                  <a:pt x="235" y="977"/>
                </a:cubicBezTo>
                <a:cubicBezTo>
                  <a:pt x="266" y="984"/>
                  <a:pt x="288" y="991"/>
                  <a:pt x="316" y="1006"/>
                </a:cubicBezTo>
                <a:cubicBezTo>
                  <a:pt x="636" y="999"/>
                  <a:pt x="889" y="989"/>
                  <a:pt x="1220" y="1006"/>
                </a:cubicBezTo>
                <a:cubicBezTo>
                  <a:pt x="1237" y="1007"/>
                  <a:pt x="1242" y="1033"/>
                  <a:pt x="1256" y="1042"/>
                </a:cubicBezTo>
                <a:cubicBezTo>
                  <a:pt x="1265" y="1066"/>
                  <a:pt x="1274" y="1085"/>
                  <a:pt x="1285" y="1108"/>
                </a:cubicBezTo>
                <a:cubicBezTo>
                  <a:pt x="1288" y="1115"/>
                  <a:pt x="1293" y="1130"/>
                  <a:pt x="1293" y="113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221" name="Freeform 47"/>
          <p:cNvSpPr>
            <a:spLocks/>
          </p:cNvSpPr>
          <p:nvPr/>
        </p:nvSpPr>
        <p:spPr bwMode="auto">
          <a:xfrm>
            <a:off x="2767761" y="4983733"/>
            <a:ext cx="3606800" cy="922338"/>
          </a:xfrm>
          <a:custGeom>
            <a:avLst/>
            <a:gdLst>
              <a:gd name="T0" fmla="*/ 3606236 w 2398"/>
              <a:gd name="T1" fmla="*/ 0 h 693"/>
              <a:gd name="T2" fmla="*/ 3562624 w 2398"/>
              <a:gd name="T3" fmla="*/ 135726 h 693"/>
              <a:gd name="T4" fmla="*/ 3475401 w 2398"/>
              <a:gd name="T5" fmla="*/ 232863 h 693"/>
              <a:gd name="T6" fmla="*/ 3233281 w 2398"/>
              <a:gd name="T7" fmla="*/ 388549 h 693"/>
              <a:gd name="T8" fmla="*/ 3058834 w 2398"/>
              <a:gd name="T9" fmla="*/ 456412 h 693"/>
              <a:gd name="T10" fmla="*/ 2839271 w 2398"/>
              <a:gd name="T11" fmla="*/ 504315 h 693"/>
              <a:gd name="T12" fmla="*/ 2685878 w 2398"/>
              <a:gd name="T13" fmla="*/ 572178 h 693"/>
              <a:gd name="T14" fmla="*/ 2576097 w 2398"/>
              <a:gd name="T15" fmla="*/ 610767 h 693"/>
              <a:gd name="T16" fmla="*/ 2543013 w 2398"/>
              <a:gd name="T17" fmla="*/ 630726 h 693"/>
              <a:gd name="T18" fmla="*/ 2126446 w 2398"/>
              <a:gd name="T19" fmla="*/ 660001 h 693"/>
              <a:gd name="T20" fmla="*/ 1983580 w 2398"/>
              <a:gd name="T21" fmla="*/ 707904 h 693"/>
              <a:gd name="T22" fmla="*/ 1709879 w 2398"/>
              <a:gd name="T23" fmla="*/ 775767 h 693"/>
              <a:gd name="T24" fmla="*/ 1666268 w 2398"/>
              <a:gd name="T25" fmla="*/ 795727 h 693"/>
              <a:gd name="T26" fmla="*/ 1622656 w 2398"/>
              <a:gd name="T27" fmla="*/ 805041 h 693"/>
              <a:gd name="T28" fmla="*/ 1523401 w 2398"/>
              <a:gd name="T29" fmla="*/ 854275 h 693"/>
              <a:gd name="T30" fmla="*/ 1436178 w 2398"/>
              <a:gd name="T31" fmla="*/ 872904 h 693"/>
              <a:gd name="T32" fmla="*/ 1326397 w 2398"/>
              <a:gd name="T33" fmla="*/ 922138 h 693"/>
              <a:gd name="T34" fmla="*/ 1040665 w 2398"/>
              <a:gd name="T35" fmla="*/ 854275 h 693"/>
              <a:gd name="T36" fmla="*/ 930884 w 2398"/>
              <a:gd name="T37" fmla="*/ 795727 h 693"/>
              <a:gd name="T38" fmla="*/ 897799 w 2398"/>
              <a:gd name="T39" fmla="*/ 757138 h 693"/>
              <a:gd name="T40" fmla="*/ 833134 w 2398"/>
              <a:gd name="T41" fmla="*/ 707904 h 693"/>
              <a:gd name="T42" fmla="*/ 646656 w 2398"/>
              <a:gd name="T43" fmla="*/ 484355 h 693"/>
              <a:gd name="T44" fmla="*/ 536875 w 2398"/>
              <a:gd name="T45" fmla="*/ 300726 h 693"/>
              <a:gd name="T46" fmla="*/ 416567 w 2398"/>
              <a:gd name="T47" fmla="*/ 291412 h 693"/>
              <a:gd name="T48" fmla="*/ 0 w 2398"/>
              <a:gd name="T49" fmla="*/ 300726 h 69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398"/>
              <a:gd name="T76" fmla="*/ 0 h 693"/>
              <a:gd name="T77" fmla="*/ 2398 w 2398"/>
              <a:gd name="T78" fmla="*/ 693 h 69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398" h="693">
                <a:moveTo>
                  <a:pt x="2398" y="0"/>
                </a:moveTo>
                <a:cubicBezTo>
                  <a:pt x="2389" y="36"/>
                  <a:pt x="2391" y="70"/>
                  <a:pt x="2369" y="102"/>
                </a:cubicBezTo>
                <a:cubicBezTo>
                  <a:pt x="2356" y="143"/>
                  <a:pt x="2355" y="161"/>
                  <a:pt x="2311" y="175"/>
                </a:cubicBezTo>
                <a:cubicBezTo>
                  <a:pt x="2279" y="222"/>
                  <a:pt x="2203" y="265"/>
                  <a:pt x="2150" y="292"/>
                </a:cubicBezTo>
                <a:cubicBezTo>
                  <a:pt x="2126" y="329"/>
                  <a:pt x="2075" y="332"/>
                  <a:pt x="2034" y="343"/>
                </a:cubicBezTo>
                <a:cubicBezTo>
                  <a:pt x="1992" y="370"/>
                  <a:pt x="1937" y="364"/>
                  <a:pt x="1888" y="379"/>
                </a:cubicBezTo>
                <a:cubicBezTo>
                  <a:pt x="1852" y="403"/>
                  <a:pt x="1828" y="420"/>
                  <a:pt x="1786" y="430"/>
                </a:cubicBezTo>
                <a:cubicBezTo>
                  <a:pt x="1743" y="473"/>
                  <a:pt x="1789" y="436"/>
                  <a:pt x="1713" y="459"/>
                </a:cubicBezTo>
                <a:cubicBezTo>
                  <a:pt x="1705" y="462"/>
                  <a:pt x="1699" y="470"/>
                  <a:pt x="1691" y="474"/>
                </a:cubicBezTo>
                <a:cubicBezTo>
                  <a:pt x="1616" y="507"/>
                  <a:pt x="1444" y="495"/>
                  <a:pt x="1414" y="496"/>
                </a:cubicBezTo>
                <a:cubicBezTo>
                  <a:pt x="1384" y="515"/>
                  <a:pt x="1353" y="521"/>
                  <a:pt x="1319" y="532"/>
                </a:cubicBezTo>
                <a:cubicBezTo>
                  <a:pt x="1272" y="564"/>
                  <a:pt x="1193" y="575"/>
                  <a:pt x="1137" y="583"/>
                </a:cubicBezTo>
                <a:cubicBezTo>
                  <a:pt x="1127" y="588"/>
                  <a:pt x="1118" y="594"/>
                  <a:pt x="1108" y="598"/>
                </a:cubicBezTo>
                <a:cubicBezTo>
                  <a:pt x="1099" y="602"/>
                  <a:pt x="1088" y="601"/>
                  <a:pt x="1079" y="605"/>
                </a:cubicBezTo>
                <a:cubicBezTo>
                  <a:pt x="1025" y="631"/>
                  <a:pt x="1053" y="631"/>
                  <a:pt x="1013" y="642"/>
                </a:cubicBezTo>
                <a:cubicBezTo>
                  <a:pt x="994" y="647"/>
                  <a:pt x="955" y="656"/>
                  <a:pt x="955" y="656"/>
                </a:cubicBezTo>
                <a:cubicBezTo>
                  <a:pt x="930" y="673"/>
                  <a:pt x="907" y="676"/>
                  <a:pt x="882" y="693"/>
                </a:cubicBezTo>
                <a:cubicBezTo>
                  <a:pt x="790" y="685"/>
                  <a:pt x="771" y="685"/>
                  <a:pt x="692" y="642"/>
                </a:cubicBezTo>
                <a:cubicBezTo>
                  <a:pt x="667" y="629"/>
                  <a:pt x="619" y="598"/>
                  <a:pt x="619" y="598"/>
                </a:cubicBezTo>
                <a:cubicBezTo>
                  <a:pt x="612" y="588"/>
                  <a:pt x="606" y="578"/>
                  <a:pt x="597" y="569"/>
                </a:cubicBezTo>
                <a:cubicBezTo>
                  <a:pt x="584" y="556"/>
                  <a:pt x="566" y="547"/>
                  <a:pt x="554" y="532"/>
                </a:cubicBezTo>
                <a:cubicBezTo>
                  <a:pt x="510" y="478"/>
                  <a:pt x="469" y="422"/>
                  <a:pt x="430" y="364"/>
                </a:cubicBezTo>
                <a:cubicBezTo>
                  <a:pt x="399" y="318"/>
                  <a:pt x="387" y="271"/>
                  <a:pt x="357" y="226"/>
                </a:cubicBezTo>
                <a:cubicBezTo>
                  <a:pt x="342" y="204"/>
                  <a:pt x="304" y="221"/>
                  <a:pt x="277" y="219"/>
                </a:cubicBezTo>
                <a:cubicBezTo>
                  <a:pt x="82" y="228"/>
                  <a:pt x="174" y="226"/>
                  <a:pt x="0" y="226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222" name="Freeform 48"/>
          <p:cNvSpPr>
            <a:spLocks/>
          </p:cNvSpPr>
          <p:nvPr/>
        </p:nvSpPr>
        <p:spPr bwMode="auto">
          <a:xfrm>
            <a:off x="2743949" y="3905821"/>
            <a:ext cx="3981450" cy="1154112"/>
          </a:xfrm>
          <a:custGeom>
            <a:avLst/>
            <a:gdLst>
              <a:gd name="T0" fmla="*/ 3981885 w 2647"/>
              <a:gd name="T1" fmla="*/ 0 h 867"/>
              <a:gd name="T2" fmla="*/ 3893131 w 2647"/>
              <a:gd name="T3" fmla="*/ 77177 h 867"/>
              <a:gd name="T4" fmla="*/ 3762257 w 2647"/>
              <a:gd name="T5" fmla="*/ 165000 h 867"/>
              <a:gd name="T6" fmla="*/ 3565194 w 2647"/>
              <a:gd name="T7" fmla="*/ 280766 h 867"/>
              <a:gd name="T8" fmla="*/ 3520065 w 2647"/>
              <a:gd name="T9" fmla="*/ 310040 h 867"/>
              <a:gd name="T10" fmla="*/ 3422285 w 2647"/>
              <a:gd name="T11" fmla="*/ 330000 h 867"/>
              <a:gd name="T12" fmla="*/ 2742341 w 2647"/>
              <a:gd name="T13" fmla="*/ 319355 h 867"/>
              <a:gd name="T14" fmla="*/ 2512183 w 2647"/>
              <a:gd name="T15" fmla="*/ 222218 h 867"/>
              <a:gd name="T16" fmla="*/ 2412899 w 2647"/>
              <a:gd name="T17" fmla="*/ 212903 h 867"/>
              <a:gd name="T18" fmla="*/ 2303085 w 2647"/>
              <a:gd name="T19" fmla="*/ 183629 h 867"/>
              <a:gd name="T20" fmla="*/ 2215835 w 2647"/>
              <a:gd name="T21" fmla="*/ 165000 h 867"/>
              <a:gd name="T22" fmla="*/ 1568986 w 2647"/>
              <a:gd name="T23" fmla="*/ 203589 h 867"/>
              <a:gd name="T24" fmla="*/ 1349358 w 2647"/>
              <a:gd name="T25" fmla="*/ 242177 h 867"/>
              <a:gd name="T26" fmla="*/ 1086105 w 2647"/>
              <a:gd name="T27" fmla="*/ 357943 h 867"/>
              <a:gd name="T28" fmla="*/ 1063541 w 2647"/>
              <a:gd name="T29" fmla="*/ 387218 h 867"/>
              <a:gd name="T30" fmla="*/ 1030446 w 2647"/>
              <a:gd name="T31" fmla="*/ 407177 h 867"/>
              <a:gd name="T32" fmla="*/ 986822 w 2647"/>
              <a:gd name="T33" fmla="*/ 465726 h 867"/>
              <a:gd name="T34" fmla="*/ 910102 w 2647"/>
              <a:gd name="T35" fmla="*/ 513629 h 867"/>
              <a:gd name="T36" fmla="*/ 822853 w 2647"/>
              <a:gd name="T37" fmla="*/ 620080 h 867"/>
              <a:gd name="T38" fmla="*/ 734099 w 2647"/>
              <a:gd name="T39" fmla="*/ 687943 h 867"/>
              <a:gd name="T40" fmla="*/ 636319 w 2647"/>
              <a:gd name="T41" fmla="*/ 755806 h 867"/>
              <a:gd name="T42" fmla="*/ 580660 w 2647"/>
              <a:gd name="T43" fmla="*/ 795726 h 867"/>
              <a:gd name="T44" fmla="*/ 526505 w 2647"/>
              <a:gd name="T45" fmla="*/ 834314 h 867"/>
              <a:gd name="T46" fmla="*/ 439256 w 2647"/>
              <a:gd name="T47" fmla="*/ 891532 h 867"/>
              <a:gd name="T48" fmla="*/ 296347 w 2647"/>
              <a:gd name="T49" fmla="*/ 970040 h 867"/>
              <a:gd name="T50" fmla="*/ 197063 w 2647"/>
              <a:gd name="T51" fmla="*/ 1037903 h 867"/>
              <a:gd name="T52" fmla="*/ 176003 w 2647"/>
              <a:gd name="T53" fmla="*/ 1067177 h 867"/>
              <a:gd name="T54" fmla="*/ 109814 w 2647"/>
              <a:gd name="T55" fmla="*/ 1085806 h 867"/>
              <a:gd name="T56" fmla="*/ 33095 w 2647"/>
              <a:gd name="T57" fmla="*/ 1135040 h 867"/>
              <a:gd name="T58" fmla="*/ 0 w 2647"/>
              <a:gd name="T59" fmla="*/ 1153669 h 86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2647"/>
              <a:gd name="T91" fmla="*/ 0 h 867"/>
              <a:gd name="T92" fmla="*/ 2647 w 2647"/>
              <a:gd name="T93" fmla="*/ 867 h 867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2647" h="867">
                <a:moveTo>
                  <a:pt x="2647" y="0"/>
                </a:moveTo>
                <a:cubicBezTo>
                  <a:pt x="2629" y="26"/>
                  <a:pt x="2610" y="38"/>
                  <a:pt x="2588" y="58"/>
                </a:cubicBezTo>
                <a:cubicBezTo>
                  <a:pt x="2551" y="92"/>
                  <a:pt x="2546" y="108"/>
                  <a:pt x="2501" y="124"/>
                </a:cubicBezTo>
                <a:cubicBezTo>
                  <a:pt x="2465" y="176"/>
                  <a:pt x="2420" y="181"/>
                  <a:pt x="2370" y="211"/>
                </a:cubicBezTo>
                <a:cubicBezTo>
                  <a:pt x="2359" y="217"/>
                  <a:pt x="2351" y="228"/>
                  <a:pt x="2340" y="233"/>
                </a:cubicBezTo>
                <a:cubicBezTo>
                  <a:pt x="2320" y="242"/>
                  <a:pt x="2296" y="242"/>
                  <a:pt x="2275" y="248"/>
                </a:cubicBezTo>
                <a:cubicBezTo>
                  <a:pt x="2124" y="245"/>
                  <a:pt x="1973" y="249"/>
                  <a:pt x="1823" y="240"/>
                </a:cubicBezTo>
                <a:cubicBezTo>
                  <a:pt x="1766" y="237"/>
                  <a:pt x="1722" y="180"/>
                  <a:pt x="1670" y="167"/>
                </a:cubicBezTo>
                <a:cubicBezTo>
                  <a:pt x="1649" y="162"/>
                  <a:pt x="1626" y="162"/>
                  <a:pt x="1604" y="160"/>
                </a:cubicBezTo>
                <a:cubicBezTo>
                  <a:pt x="1580" y="152"/>
                  <a:pt x="1555" y="145"/>
                  <a:pt x="1531" y="138"/>
                </a:cubicBezTo>
                <a:cubicBezTo>
                  <a:pt x="1512" y="133"/>
                  <a:pt x="1473" y="124"/>
                  <a:pt x="1473" y="124"/>
                </a:cubicBezTo>
                <a:cubicBezTo>
                  <a:pt x="1322" y="129"/>
                  <a:pt x="1191" y="145"/>
                  <a:pt x="1043" y="153"/>
                </a:cubicBezTo>
                <a:cubicBezTo>
                  <a:pt x="995" y="164"/>
                  <a:pt x="946" y="173"/>
                  <a:pt x="897" y="182"/>
                </a:cubicBezTo>
                <a:cubicBezTo>
                  <a:pt x="848" y="231"/>
                  <a:pt x="779" y="233"/>
                  <a:pt x="722" y="269"/>
                </a:cubicBezTo>
                <a:cubicBezTo>
                  <a:pt x="717" y="276"/>
                  <a:pt x="713" y="285"/>
                  <a:pt x="707" y="291"/>
                </a:cubicBezTo>
                <a:cubicBezTo>
                  <a:pt x="701" y="297"/>
                  <a:pt x="691" y="299"/>
                  <a:pt x="685" y="306"/>
                </a:cubicBezTo>
                <a:cubicBezTo>
                  <a:pt x="674" y="319"/>
                  <a:pt x="671" y="341"/>
                  <a:pt x="656" y="350"/>
                </a:cubicBezTo>
                <a:cubicBezTo>
                  <a:pt x="624" y="371"/>
                  <a:pt x="641" y="359"/>
                  <a:pt x="605" y="386"/>
                </a:cubicBezTo>
                <a:cubicBezTo>
                  <a:pt x="585" y="418"/>
                  <a:pt x="580" y="445"/>
                  <a:pt x="547" y="466"/>
                </a:cubicBezTo>
                <a:cubicBezTo>
                  <a:pt x="522" y="503"/>
                  <a:pt x="539" y="483"/>
                  <a:pt x="488" y="517"/>
                </a:cubicBezTo>
                <a:cubicBezTo>
                  <a:pt x="388" y="583"/>
                  <a:pt x="484" y="549"/>
                  <a:pt x="423" y="568"/>
                </a:cubicBezTo>
                <a:cubicBezTo>
                  <a:pt x="381" y="630"/>
                  <a:pt x="437" y="557"/>
                  <a:pt x="386" y="598"/>
                </a:cubicBezTo>
                <a:cubicBezTo>
                  <a:pt x="339" y="636"/>
                  <a:pt x="407" y="606"/>
                  <a:pt x="350" y="627"/>
                </a:cubicBezTo>
                <a:cubicBezTo>
                  <a:pt x="331" y="655"/>
                  <a:pt x="317" y="649"/>
                  <a:pt x="292" y="670"/>
                </a:cubicBezTo>
                <a:cubicBezTo>
                  <a:pt x="262" y="695"/>
                  <a:pt x="232" y="711"/>
                  <a:pt x="197" y="729"/>
                </a:cubicBezTo>
                <a:cubicBezTo>
                  <a:pt x="175" y="757"/>
                  <a:pt x="165" y="769"/>
                  <a:pt x="131" y="780"/>
                </a:cubicBezTo>
                <a:cubicBezTo>
                  <a:pt x="126" y="787"/>
                  <a:pt x="124" y="797"/>
                  <a:pt x="117" y="802"/>
                </a:cubicBezTo>
                <a:cubicBezTo>
                  <a:pt x="104" y="810"/>
                  <a:pt x="73" y="816"/>
                  <a:pt x="73" y="816"/>
                </a:cubicBezTo>
                <a:cubicBezTo>
                  <a:pt x="39" y="850"/>
                  <a:pt x="65" y="829"/>
                  <a:pt x="22" y="853"/>
                </a:cubicBezTo>
                <a:cubicBezTo>
                  <a:pt x="14" y="857"/>
                  <a:pt x="0" y="867"/>
                  <a:pt x="0" y="867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223" name="Freeform 49"/>
          <p:cNvSpPr>
            <a:spLocks/>
          </p:cNvSpPr>
          <p:nvPr/>
        </p:nvSpPr>
        <p:spPr bwMode="auto">
          <a:xfrm>
            <a:off x="2921749" y="3501008"/>
            <a:ext cx="5659437" cy="2678113"/>
          </a:xfrm>
          <a:custGeom>
            <a:avLst/>
            <a:gdLst>
              <a:gd name="T0" fmla="*/ 5385021 w 3762"/>
              <a:gd name="T1" fmla="*/ 0 h 2013"/>
              <a:gd name="T2" fmla="*/ 5439172 w 3762"/>
              <a:gd name="T3" fmla="*/ 223549 h 2013"/>
              <a:gd name="T4" fmla="*/ 5472265 w 3762"/>
              <a:gd name="T5" fmla="*/ 311371 h 2013"/>
              <a:gd name="T6" fmla="*/ 5582071 w 3762"/>
              <a:gd name="T7" fmla="*/ 621412 h 2013"/>
              <a:gd name="T8" fmla="*/ 5505357 w 3762"/>
              <a:gd name="T9" fmla="*/ 1523590 h 2013"/>
              <a:gd name="T10" fmla="*/ 5461735 w 3762"/>
              <a:gd name="T11" fmla="*/ 1611412 h 2013"/>
              <a:gd name="T12" fmla="*/ 5362458 w 3762"/>
              <a:gd name="T13" fmla="*/ 1804356 h 2013"/>
              <a:gd name="T14" fmla="*/ 5109754 w 3762"/>
              <a:gd name="T15" fmla="*/ 1969356 h 2013"/>
              <a:gd name="T16" fmla="*/ 4562226 w 3762"/>
              <a:gd name="T17" fmla="*/ 2077138 h 2013"/>
              <a:gd name="T18" fmla="*/ 2949728 w 3762"/>
              <a:gd name="T19" fmla="*/ 2086453 h 2013"/>
              <a:gd name="T20" fmla="*/ 2763208 w 3762"/>
              <a:gd name="T21" fmla="*/ 2125041 h 2013"/>
              <a:gd name="T22" fmla="*/ 2730116 w 3762"/>
              <a:gd name="T23" fmla="*/ 2145001 h 2013"/>
              <a:gd name="T24" fmla="*/ 2697023 w 3762"/>
              <a:gd name="T25" fmla="*/ 2154316 h 2013"/>
              <a:gd name="T26" fmla="*/ 2632343 w 3762"/>
              <a:gd name="T27" fmla="*/ 2192904 h 2013"/>
              <a:gd name="T28" fmla="*/ 2323983 w 3762"/>
              <a:gd name="T29" fmla="*/ 2319316 h 2013"/>
              <a:gd name="T30" fmla="*/ 2029160 w 3762"/>
              <a:gd name="T31" fmla="*/ 2435082 h 2013"/>
              <a:gd name="T32" fmla="*/ 1996068 w 3762"/>
              <a:gd name="T33" fmla="*/ 2445727 h 2013"/>
              <a:gd name="T34" fmla="*/ 1962976 w 3762"/>
              <a:gd name="T35" fmla="*/ 2464356 h 2013"/>
              <a:gd name="T36" fmla="*/ 1874228 w 3762"/>
              <a:gd name="T37" fmla="*/ 2475001 h 2013"/>
              <a:gd name="T38" fmla="*/ 1797514 w 3762"/>
              <a:gd name="T39" fmla="*/ 2513590 h 2013"/>
              <a:gd name="T40" fmla="*/ 1600465 w 3762"/>
              <a:gd name="T41" fmla="*/ 2552179 h 2013"/>
              <a:gd name="T42" fmla="*/ 1567372 w 3762"/>
              <a:gd name="T43" fmla="*/ 2561493 h 2013"/>
              <a:gd name="T44" fmla="*/ 1502692 w 3762"/>
              <a:gd name="T45" fmla="*/ 2570808 h 2013"/>
              <a:gd name="T46" fmla="*/ 1337230 w 3762"/>
              <a:gd name="T47" fmla="*/ 2629356 h 2013"/>
              <a:gd name="T48" fmla="*/ 1194332 w 3762"/>
              <a:gd name="T49" fmla="*/ 2638671 h 2013"/>
              <a:gd name="T50" fmla="*/ 723518 w 3762"/>
              <a:gd name="T51" fmla="*/ 2678590 h 2013"/>
              <a:gd name="T52" fmla="*/ 339948 w 3762"/>
              <a:gd name="T53" fmla="*/ 2610727 h 2013"/>
              <a:gd name="T54" fmla="*/ 240671 w 3762"/>
              <a:gd name="T55" fmla="*/ 2532219 h 2013"/>
              <a:gd name="T56" fmla="*/ 130865 w 3762"/>
              <a:gd name="T57" fmla="*/ 2425767 h 2013"/>
              <a:gd name="T58" fmla="*/ 0 w 3762"/>
              <a:gd name="T59" fmla="*/ 2270082 h 2013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3762"/>
              <a:gd name="T91" fmla="*/ 0 h 2013"/>
              <a:gd name="T92" fmla="*/ 3762 w 3762"/>
              <a:gd name="T93" fmla="*/ 2013 h 2013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3762" h="2013">
                <a:moveTo>
                  <a:pt x="3580" y="0"/>
                </a:moveTo>
                <a:cubicBezTo>
                  <a:pt x="3597" y="55"/>
                  <a:pt x="3605" y="112"/>
                  <a:pt x="3616" y="168"/>
                </a:cubicBezTo>
                <a:cubicBezTo>
                  <a:pt x="3620" y="191"/>
                  <a:pt x="3632" y="212"/>
                  <a:pt x="3638" y="234"/>
                </a:cubicBezTo>
                <a:cubicBezTo>
                  <a:pt x="3659" y="312"/>
                  <a:pt x="3686" y="390"/>
                  <a:pt x="3711" y="467"/>
                </a:cubicBezTo>
                <a:cubicBezTo>
                  <a:pt x="3731" y="697"/>
                  <a:pt x="3762" y="935"/>
                  <a:pt x="3660" y="1145"/>
                </a:cubicBezTo>
                <a:cubicBezTo>
                  <a:pt x="3645" y="1222"/>
                  <a:pt x="3666" y="1142"/>
                  <a:pt x="3631" y="1211"/>
                </a:cubicBezTo>
                <a:cubicBezTo>
                  <a:pt x="3605" y="1263"/>
                  <a:pt x="3601" y="1308"/>
                  <a:pt x="3565" y="1356"/>
                </a:cubicBezTo>
                <a:cubicBezTo>
                  <a:pt x="3542" y="1453"/>
                  <a:pt x="3480" y="1460"/>
                  <a:pt x="3397" y="1480"/>
                </a:cubicBezTo>
                <a:cubicBezTo>
                  <a:pt x="3262" y="1572"/>
                  <a:pt x="3228" y="1559"/>
                  <a:pt x="3033" y="1561"/>
                </a:cubicBezTo>
                <a:cubicBezTo>
                  <a:pt x="2676" y="1565"/>
                  <a:pt x="2318" y="1566"/>
                  <a:pt x="1961" y="1568"/>
                </a:cubicBezTo>
                <a:cubicBezTo>
                  <a:pt x="1920" y="1581"/>
                  <a:pt x="1879" y="1589"/>
                  <a:pt x="1837" y="1597"/>
                </a:cubicBezTo>
                <a:cubicBezTo>
                  <a:pt x="1830" y="1602"/>
                  <a:pt x="1823" y="1608"/>
                  <a:pt x="1815" y="1612"/>
                </a:cubicBezTo>
                <a:cubicBezTo>
                  <a:pt x="1808" y="1615"/>
                  <a:pt x="1799" y="1615"/>
                  <a:pt x="1793" y="1619"/>
                </a:cubicBezTo>
                <a:cubicBezTo>
                  <a:pt x="1737" y="1656"/>
                  <a:pt x="1801" y="1631"/>
                  <a:pt x="1750" y="1648"/>
                </a:cubicBezTo>
                <a:cubicBezTo>
                  <a:pt x="1693" y="1705"/>
                  <a:pt x="1621" y="1725"/>
                  <a:pt x="1545" y="1743"/>
                </a:cubicBezTo>
                <a:cubicBezTo>
                  <a:pt x="1470" y="1800"/>
                  <a:pt x="1439" y="1808"/>
                  <a:pt x="1349" y="1830"/>
                </a:cubicBezTo>
                <a:cubicBezTo>
                  <a:pt x="1341" y="1832"/>
                  <a:pt x="1334" y="1835"/>
                  <a:pt x="1327" y="1838"/>
                </a:cubicBezTo>
                <a:cubicBezTo>
                  <a:pt x="1319" y="1842"/>
                  <a:pt x="1313" y="1850"/>
                  <a:pt x="1305" y="1852"/>
                </a:cubicBezTo>
                <a:cubicBezTo>
                  <a:pt x="1286" y="1857"/>
                  <a:pt x="1266" y="1857"/>
                  <a:pt x="1246" y="1860"/>
                </a:cubicBezTo>
                <a:cubicBezTo>
                  <a:pt x="1198" y="1876"/>
                  <a:pt x="1256" y="1854"/>
                  <a:pt x="1195" y="1889"/>
                </a:cubicBezTo>
                <a:cubicBezTo>
                  <a:pt x="1160" y="1909"/>
                  <a:pt x="1101" y="1914"/>
                  <a:pt x="1064" y="1918"/>
                </a:cubicBezTo>
                <a:cubicBezTo>
                  <a:pt x="1057" y="1920"/>
                  <a:pt x="1050" y="1923"/>
                  <a:pt x="1042" y="1925"/>
                </a:cubicBezTo>
                <a:cubicBezTo>
                  <a:pt x="1028" y="1928"/>
                  <a:pt x="1013" y="1928"/>
                  <a:pt x="999" y="1932"/>
                </a:cubicBezTo>
                <a:cubicBezTo>
                  <a:pt x="964" y="1943"/>
                  <a:pt x="926" y="1973"/>
                  <a:pt x="889" y="1976"/>
                </a:cubicBezTo>
                <a:cubicBezTo>
                  <a:pt x="857" y="1978"/>
                  <a:pt x="826" y="1981"/>
                  <a:pt x="794" y="1983"/>
                </a:cubicBezTo>
                <a:cubicBezTo>
                  <a:pt x="694" y="2011"/>
                  <a:pt x="585" y="1997"/>
                  <a:pt x="481" y="2013"/>
                </a:cubicBezTo>
                <a:cubicBezTo>
                  <a:pt x="386" y="2006"/>
                  <a:pt x="315" y="1990"/>
                  <a:pt x="226" y="1962"/>
                </a:cubicBezTo>
                <a:cubicBezTo>
                  <a:pt x="176" y="1912"/>
                  <a:pt x="199" y="1930"/>
                  <a:pt x="160" y="1903"/>
                </a:cubicBezTo>
                <a:cubicBezTo>
                  <a:pt x="140" y="1873"/>
                  <a:pt x="116" y="1843"/>
                  <a:pt x="87" y="1823"/>
                </a:cubicBezTo>
                <a:cubicBezTo>
                  <a:pt x="75" y="1772"/>
                  <a:pt x="35" y="1744"/>
                  <a:pt x="0" y="1706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225" name="Título 1"/>
          <p:cNvSpPr>
            <a:spLocks noGrp="1"/>
          </p:cNvSpPr>
          <p:nvPr>
            <p:ph type="title"/>
          </p:nvPr>
        </p:nvSpPr>
        <p:spPr>
          <a:xfrm>
            <a:off x="-12700" y="766763"/>
            <a:ext cx="9112250" cy="576262"/>
          </a:xfrm>
        </p:spPr>
        <p:txBody>
          <a:bodyPr/>
          <a:lstStyle/>
          <a:p>
            <a:pPr algn="ctr" eaLnBrk="1" hangingPunct="1"/>
            <a:r>
              <a:rPr lang="en-US" sz="2400" b="1" smtClean="0">
                <a:solidFill>
                  <a:schemeClr val="tx1"/>
                </a:solidFill>
                <a:latin typeface="Times New Roman" panose="02020603050405020304" pitchFamily="18" charset="0"/>
              </a:rPr>
              <a:t>NEW SYSTEM WITH FOUR GROUND-BASED REFERENCES</a:t>
            </a:r>
          </a:p>
        </p:txBody>
      </p:sp>
      <p:sp>
        <p:nvSpPr>
          <p:cNvPr id="9226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9F2BAEC-F3ED-41AE-B2CF-106804EBE9C6}" type="slidenum">
              <a:rPr lang="pt-BR">
                <a:solidFill>
                  <a:srgbClr val="2F2F2F"/>
                </a:solidFill>
                <a:latin typeface="Constantia" panose="02030602050306030303" pitchFamily="18" charset="0"/>
              </a:rPr>
              <a:pPr eaLnBrk="1" hangingPunct="1"/>
              <a:t>4</a:t>
            </a:fld>
            <a:endParaRPr lang="pt-BR" dirty="0">
              <a:solidFill>
                <a:srgbClr val="2F2F2F"/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7"/>
          <p:cNvSpPr txBox="1">
            <a:spLocks noChangeArrowheads="1"/>
          </p:cNvSpPr>
          <p:nvPr/>
        </p:nvSpPr>
        <p:spPr bwMode="auto">
          <a:xfrm>
            <a:off x="107950" y="1557338"/>
            <a:ext cx="374332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sz="2000" b="1">
                <a:latin typeface="Arial Narrow" panose="020B0606020202030204" pitchFamily="34" charset="0"/>
              </a:rPr>
              <a:t>Nanosat:</a:t>
            </a:r>
          </a:p>
          <a:p>
            <a:pPr algn="ctr" eaLnBrk="1" hangingPunct="1"/>
            <a:r>
              <a:rPr lang="pt-BR" sz="2000">
                <a:latin typeface="Arial Narrow" panose="020B0606020202030204" pitchFamily="34" charset="0"/>
              </a:rPr>
              <a:t>Power: 20W</a:t>
            </a:r>
          </a:p>
          <a:p>
            <a:pPr algn="ctr" eaLnBrk="1" hangingPunct="1"/>
            <a:r>
              <a:rPr lang="pt-BR" sz="2000">
                <a:latin typeface="Arial Narrow" panose="020B0606020202030204" pitchFamily="34" charset="0"/>
              </a:rPr>
              <a:t>Weight: 13kg</a:t>
            </a:r>
          </a:p>
          <a:p>
            <a:pPr algn="ctr" eaLnBrk="1" hangingPunct="1"/>
            <a:r>
              <a:rPr lang="pt-BR" sz="2000">
                <a:latin typeface="Arial Narrow" panose="020B0606020202030204" pitchFamily="34" charset="0"/>
              </a:rPr>
              <a:t>Lifetime: 10 years</a:t>
            </a:r>
          </a:p>
          <a:p>
            <a:pPr algn="ctr" eaLnBrk="1" hangingPunct="1"/>
            <a:r>
              <a:rPr lang="en-US" sz="2000">
                <a:latin typeface="Arial Narrow" panose="020B0606020202030204" pitchFamily="34" charset="0"/>
              </a:rPr>
              <a:t>Thousands users / platforms by orbit</a:t>
            </a:r>
            <a:endParaRPr lang="pt-BR" sz="2000">
              <a:latin typeface="Arial Narrow" panose="020B0606020202030204" pitchFamily="34" charset="0"/>
            </a:endParaRPr>
          </a:p>
          <a:p>
            <a:pPr algn="ctr" eaLnBrk="1" hangingPunct="1"/>
            <a:endParaRPr lang="pt-BR" sz="2000">
              <a:latin typeface="Arial Narrow" panose="020B0606020202030204" pitchFamily="34" charset="0"/>
            </a:endParaRPr>
          </a:p>
        </p:txBody>
      </p:sp>
      <p:pic>
        <p:nvPicPr>
          <p:cNvPr id="1024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644900"/>
            <a:ext cx="2792412" cy="2559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4" name="Text Box 9"/>
          <p:cNvSpPr txBox="1">
            <a:spLocks noChangeArrowheads="1"/>
          </p:cNvSpPr>
          <p:nvPr/>
        </p:nvSpPr>
        <p:spPr bwMode="auto">
          <a:xfrm>
            <a:off x="390525" y="620713"/>
            <a:ext cx="8531225" cy="822325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sz="2400">
                <a:solidFill>
                  <a:srgbClr val="FFFF00"/>
                </a:solidFill>
                <a:latin typeface="Arial Narrow" panose="020B0606020202030204" pitchFamily="34" charset="0"/>
              </a:rPr>
              <a:t>CubeSats are Ideal Transponder Carriers  for the New System Applications</a:t>
            </a:r>
          </a:p>
          <a:p>
            <a:pPr algn="ctr" eaLnBrk="1" hangingPunct="1"/>
            <a:r>
              <a:rPr lang="pt-BR" sz="2400">
                <a:solidFill>
                  <a:srgbClr val="FFFF00"/>
                </a:solidFill>
                <a:latin typeface="Arial Narrow" panose="020B0606020202030204" pitchFamily="34" charset="0"/>
              </a:rPr>
              <a:t>In Geo-Referencing</a:t>
            </a:r>
          </a:p>
        </p:txBody>
      </p:sp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557338"/>
            <a:ext cx="1990725" cy="198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 Box 7"/>
          <p:cNvSpPr txBox="1">
            <a:spLocks noChangeArrowheads="1"/>
          </p:cNvSpPr>
          <p:nvPr/>
        </p:nvSpPr>
        <p:spPr bwMode="auto">
          <a:xfrm>
            <a:off x="1692275" y="6340475"/>
            <a:ext cx="1516063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sz="2000" b="1">
                <a:solidFill>
                  <a:srgbClr val="FFC000"/>
                </a:solidFill>
                <a:latin typeface="Arial Narrow" panose="020B0606020202030204" pitchFamily="34" charset="0"/>
              </a:rPr>
              <a:t>  SpaceQuest</a:t>
            </a:r>
          </a:p>
        </p:txBody>
      </p:sp>
      <p:sp>
        <p:nvSpPr>
          <p:cNvPr id="10247" name="Espaço Reservado para Número de Slide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9ACFF38-83C4-4DDD-BE7C-761AC389E7AA}" type="slidenum">
              <a:rPr lang="pt-BR">
                <a:solidFill>
                  <a:srgbClr val="2F2F2F"/>
                </a:solidFill>
                <a:latin typeface="Constantia" panose="02030602050306030303" pitchFamily="18" charset="0"/>
              </a:rPr>
              <a:pPr eaLnBrk="1" hangingPunct="1"/>
              <a:t>5</a:t>
            </a:fld>
            <a:endParaRPr lang="pt-BR">
              <a:solidFill>
                <a:srgbClr val="2F2F2F"/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agem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1227138"/>
            <a:ext cx="569912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07950" y="765175"/>
            <a:ext cx="8856663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latin typeface="+mj-lt"/>
                <a:cs typeface="+mn-cs"/>
              </a:rPr>
              <a:t>SCHEMATIC DIAGRAM OF THE SYSTEM WITH FOUR REPEATERS</a:t>
            </a:r>
          </a:p>
        </p:txBody>
      </p:sp>
      <p:sp>
        <p:nvSpPr>
          <p:cNvPr id="4" name="Retângulo 3"/>
          <p:cNvSpPr/>
          <p:nvPr/>
        </p:nvSpPr>
        <p:spPr>
          <a:xfrm>
            <a:off x="144463" y="5084763"/>
            <a:ext cx="8820150" cy="20320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j-lt"/>
                <a:cs typeface="+mn-cs"/>
              </a:rPr>
              <a:t>The system: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j-lt"/>
                <a:cs typeface="+mn-cs"/>
              </a:rPr>
              <a:t>four reference bases on the ground (A, B, C and D), with well-known geodetic positions, carrying synchronized clocks</a:t>
            </a:r>
            <a:r>
              <a:rPr lang="pt-BR" dirty="0">
                <a:latin typeface="+mj-lt"/>
                <a:cs typeface="+mn-cs"/>
              </a:rPr>
              <a:t>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j-lt"/>
                <a:cs typeface="+mn-cs"/>
              </a:rPr>
              <a:t>a target on the ground (P) or above, with unknown position, carrying synchronized clock;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j-lt"/>
                <a:cs typeface="+mn-cs"/>
              </a:rPr>
              <a:t>four repeaters in space (R1, R2, R3 and R4), with unknown positions, carrying synchronized clocks.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t-BR" dirty="0">
              <a:latin typeface="+mj-lt"/>
              <a:cs typeface="+mn-cs"/>
            </a:endParaRPr>
          </a:p>
        </p:txBody>
      </p:sp>
      <p:sp>
        <p:nvSpPr>
          <p:cNvPr id="11269" name="Espaço Reservado para Número de Slide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DDB00BC-64B7-4A1C-AD48-97D039F02BC3}" type="slidenum">
              <a:rPr lang="pt-BR">
                <a:solidFill>
                  <a:srgbClr val="2F2F2F"/>
                </a:solidFill>
                <a:latin typeface="Constantia" panose="02030602050306030303" pitchFamily="18" charset="0"/>
              </a:rPr>
              <a:pPr eaLnBrk="1" hangingPunct="1"/>
              <a:t>6</a:t>
            </a:fld>
            <a:endParaRPr lang="pt-BR">
              <a:solidFill>
                <a:srgbClr val="2F2F2F"/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Imagem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1227138"/>
            <a:ext cx="569912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44463" y="5084763"/>
            <a:ext cx="8820150" cy="14779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j-lt"/>
                <a:cs typeface="+mn-cs"/>
              </a:rPr>
              <a:t>A </a:t>
            </a:r>
            <a:r>
              <a:rPr lang="pt-BR" dirty="0" err="1">
                <a:latin typeface="+mj-lt"/>
                <a:cs typeface="+mn-cs"/>
              </a:rPr>
              <a:t>coded</a:t>
            </a:r>
            <a:r>
              <a:rPr lang="pt-BR" dirty="0">
                <a:latin typeface="+mj-lt"/>
                <a:cs typeface="+mn-cs"/>
              </a:rPr>
              <a:t> time </a:t>
            </a:r>
            <a:r>
              <a:rPr lang="pt-BR" dirty="0" err="1">
                <a:latin typeface="+mj-lt"/>
                <a:cs typeface="+mn-cs"/>
              </a:rPr>
              <a:t>signal</a:t>
            </a:r>
            <a:r>
              <a:rPr lang="pt-BR" dirty="0">
                <a:latin typeface="+mj-lt"/>
                <a:cs typeface="+mn-cs"/>
              </a:rPr>
              <a:t> </a:t>
            </a:r>
            <a:r>
              <a:rPr lang="pt-BR" dirty="0" err="1">
                <a:latin typeface="+mj-lt"/>
                <a:cs typeface="+mn-cs"/>
              </a:rPr>
              <a:t>is</a:t>
            </a:r>
            <a:r>
              <a:rPr lang="pt-BR" dirty="0">
                <a:latin typeface="+mj-lt"/>
                <a:cs typeface="+mn-cs"/>
              </a:rPr>
              <a:t>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dirty="0" err="1">
                <a:latin typeface="+mj-lt"/>
                <a:cs typeface="+mn-cs"/>
              </a:rPr>
              <a:t>transmitted</a:t>
            </a:r>
            <a:r>
              <a:rPr lang="pt-BR" dirty="0">
                <a:latin typeface="+mj-lt"/>
                <a:cs typeface="+mn-cs"/>
              </a:rPr>
              <a:t> </a:t>
            </a:r>
            <a:r>
              <a:rPr lang="pt-BR" dirty="0" err="1">
                <a:latin typeface="+mj-lt"/>
                <a:cs typeface="+mn-cs"/>
              </a:rPr>
              <a:t>from</a:t>
            </a:r>
            <a:r>
              <a:rPr lang="pt-BR" dirty="0">
                <a:latin typeface="+mj-lt"/>
                <a:cs typeface="+mn-cs"/>
              </a:rPr>
              <a:t> base A,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dirty="0" err="1">
                <a:latin typeface="+mj-lt"/>
                <a:cs typeface="+mn-cs"/>
              </a:rPr>
              <a:t>retransmitted</a:t>
            </a:r>
            <a:r>
              <a:rPr lang="pt-BR" dirty="0">
                <a:latin typeface="+mj-lt"/>
                <a:cs typeface="+mn-cs"/>
              </a:rPr>
              <a:t> </a:t>
            </a:r>
            <a:r>
              <a:rPr lang="pt-BR" dirty="0" err="1">
                <a:latin typeface="+mj-lt"/>
                <a:cs typeface="+mn-cs"/>
              </a:rPr>
              <a:t>by</a:t>
            </a:r>
            <a:r>
              <a:rPr lang="pt-BR" dirty="0">
                <a:latin typeface="+mj-lt"/>
                <a:cs typeface="+mn-cs"/>
              </a:rPr>
              <a:t> </a:t>
            </a:r>
            <a:r>
              <a:rPr lang="pt-BR" dirty="0" err="1">
                <a:latin typeface="+mj-lt"/>
                <a:cs typeface="+mn-cs"/>
              </a:rPr>
              <a:t>the</a:t>
            </a:r>
            <a:r>
              <a:rPr lang="pt-BR" dirty="0">
                <a:latin typeface="+mj-lt"/>
                <a:cs typeface="+mn-cs"/>
              </a:rPr>
              <a:t> </a:t>
            </a:r>
            <a:r>
              <a:rPr lang="pt-BR" dirty="0" err="1">
                <a:latin typeface="+mj-lt"/>
                <a:cs typeface="+mn-cs"/>
              </a:rPr>
              <a:t>transponders</a:t>
            </a:r>
            <a:r>
              <a:rPr lang="pt-BR" dirty="0">
                <a:latin typeface="+mj-lt"/>
                <a:cs typeface="+mn-cs"/>
              </a:rPr>
              <a:t> in </a:t>
            </a:r>
            <a:r>
              <a:rPr lang="pt-BR" dirty="0" err="1">
                <a:latin typeface="+mj-lt"/>
                <a:cs typeface="+mn-cs"/>
              </a:rPr>
              <a:t>the</a:t>
            </a:r>
            <a:r>
              <a:rPr lang="pt-BR" dirty="0">
                <a:latin typeface="+mj-lt"/>
                <a:cs typeface="+mn-cs"/>
              </a:rPr>
              <a:t> </a:t>
            </a:r>
            <a:r>
              <a:rPr lang="pt-BR" dirty="0" err="1">
                <a:latin typeface="+mj-lt"/>
                <a:cs typeface="+mn-cs"/>
              </a:rPr>
              <a:t>sky</a:t>
            </a:r>
            <a:r>
              <a:rPr lang="pt-BR" dirty="0">
                <a:latin typeface="+mj-lt"/>
                <a:cs typeface="+mn-cs"/>
              </a:rPr>
              <a:t> (R1,R2,R3,R4)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dirty="0" err="1">
                <a:latin typeface="+mj-lt"/>
                <a:cs typeface="+mn-cs"/>
              </a:rPr>
              <a:t>and</a:t>
            </a:r>
            <a:r>
              <a:rPr lang="pt-BR" dirty="0">
                <a:latin typeface="+mj-lt"/>
                <a:cs typeface="+mn-cs"/>
              </a:rPr>
              <a:t> </a:t>
            </a:r>
            <a:r>
              <a:rPr lang="pt-BR" dirty="0" err="1">
                <a:latin typeface="+mj-lt"/>
                <a:cs typeface="+mn-cs"/>
              </a:rPr>
              <a:t>received</a:t>
            </a:r>
            <a:r>
              <a:rPr lang="pt-BR" dirty="0">
                <a:latin typeface="+mj-lt"/>
                <a:cs typeface="+mn-cs"/>
              </a:rPr>
              <a:t> </a:t>
            </a:r>
            <a:r>
              <a:rPr lang="pt-BR" dirty="0" err="1">
                <a:latin typeface="+mj-lt"/>
                <a:cs typeface="+mn-cs"/>
              </a:rPr>
              <a:t>by</a:t>
            </a:r>
            <a:r>
              <a:rPr lang="pt-BR" dirty="0">
                <a:latin typeface="+mj-lt"/>
                <a:cs typeface="+mn-cs"/>
              </a:rPr>
              <a:t> </a:t>
            </a:r>
            <a:r>
              <a:rPr lang="pt-BR" dirty="0" err="1">
                <a:latin typeface="+mj-lt"/>
                <a:cs typeface="+mn-cs"/>
              </a:rPr>
              <a:t>the</a:t>
            </a:r>
            <a:r>
              <a:rPr lang="pt-BR" dirty="0">
                <a:latin typeface="+mj-lt"/>
                <a:cs typeface="+mn-cs"/>
              </a:rPr>
              <a:t> four </a:t>
            </a:r>
            <a:r>
              <a:rPr lang="pt-BR" dirty="0" err="1">
                <a:latin typeface="+mj-lt"/>
                <a:cs typeface="+mn-cs"/>
              </a:rPr>
              <a:t>reference</a:t>
            </a:r>
            <a:r>
              <a:rPr lang="pt-BR" dirty="0">
                <a:latin typeface="+mj-lt"/>
                <a:cs typeface="+mn-cs"/>
              </a:rPr>
              <a:t> bases (A,B,C,D) </a:t>
            </a:r>
            <a:r>
              <a:rPr lang="pt-BR" dirty="0" err="1">
                <a:latin typeface="+mj-lt"/>
                <a:cs typeface="+mn-cs"/>
              </a:rPr>
              <a:t>and</a:t>
            </a:r>
            <a:r>
              <a:rPr lang="pt-BR" dirty="0">
                <a:latin typeface="+mj-lt"/>
                <a:cs typeface="+mn-cs"/>
              </a:rPr>
              <a:t> </a:t>
            </a:r>
            <a:r>
              <a:rPr lang="pt-BR" dirty="0" err="1">
                <a:latin typeface="+mj-lt"/>
                <a:cs typeface="+mn-cs"/>
              </a:rPr>
              <a:t>the</a:t>
            </a:r>
            <a:r>
              <a:rPr lang="pt-BR" dirty="0">
                <a:latin typeface="+mj-lt"/>
                <a:cs typeface="+mn-cs"/>
              </a:rPr>
              <a:t> </a:t>
            </a:r>
            <a:r>
              <a:rPr lang="pt-BR" dirty="0" err="1">
                <a:latin typeface="+mj-lt"/>
                <a:cs typeface="+mn-cs"/>
              </a:rPr>
              <a:t>target</a:t>
            </a:r>
            <a:r>
              <a:rPr lang="pt-BR" dirty="0">
                <a:latin typeface="+mj-lt"/>
                <a:cs typeface="+mn-cs"/>
              </a:rPr>
              <a:t> (P)</a:t>
            </a:r>
            <a:r>
              <a:rPr lang="en-US" dirty="0">
                <a:latin typeface="+mj-lt"/>
                <a:cs typeface="+mn-cs"/>
              </a:rPr>
              <a:t>, producing five ranging measurements for each satellite</a:t>
            </a:r>
            <a:r>
              <a:rPr lang="pt-BR" dirty="0">
                <a:latin typeface="+mj-lt"/>
                <a:cs typeface="+mn-cs"/>
              </a:rPr>
              <a:t>.</a:t>
            </a:r>
          </a:p>
        </p:txBody>
      </p:sp>
      <p:sp>
        <p:nvSpPr>
          <p:cNvPr id="12292" name="Espaço Reservado para Número de Slide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8808E1F-0ADF-4F27-BA02-0B361761AFEC}" type="slidenum">
              <a:rPr lang="pt-BR">
                <a:solidFill>
                  <a:srgbClr val="2F2F2F"/>
                </a:solidFill>
                <a:latin typeface="Constantia" panose="02030602050306030303" pitchFamily="18" charset="0"/>
              </a:rPr>
              <a:pPr eaLnBrk="1" hangingPunct="1"/>
              <a:t>7</a:t>
            </a:fld>
            <a:endParaRPr lang="pt-BR">
              <a:solidFill>
                <a:srgbClr val="2F2F2F"/>
              </a:solidFill>
              <a:latin typeface="Constantia" panose="02030602050306030303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07950" y="765175"/>
            <a:ext cx="8856663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latin typeface="+mj-lt"/>
                <a:cs typeface="+mn-cs"/>
              </a:rPr>
              <a:t>SCHEMATIC DIAGRAM OF THE SYSTEM WITH FOUR REPEATERS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m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1227138"/>
            <a:ext cx="569912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44463" y="5084763"/>
            <a:ext cx="882015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latin typeface="+mj-lt"/>
                <a:cs typeface="+mn-cs"/>
              </a:rPr>
              <a:t>The clock time differences measured at the bases and the target are forwarded by any means to a processing center, which may be at base A. </a:t>
            </a:r>
            <a:endParaRPr lang="pt-BR" dirty="0">
              <a:latin typeface="+mj-lt"/>
              <a:cs typeface="+mn-cs"/>
            </a:endParaRPr>
          </a:p>
        </p:txBody>
      </p:sp>
      <p:sp>
        <p:nvSpPr>
          <p:cNvPr id="13316" name="Espaço Reservado para Número de Slide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1781406-95A9-4366-AA82-D09D57A9DC57}" type="slidenum">
              <a:rPr lang="pt-BR">
                <a:solidFill>
                  <a:srgbClr val="2F2F2F"/>
                </a:solidFill>
                <a:latin typeface="Constantia" panose="02030602050306030303" pitchFamily="18" charset="0"/>
              </a:rPr>
              <a:pPr eaLnBrk="1" hangingPunct="1"/>
              <a:t>8</a:t>
            </a:fld>
            <a:endParaRPr lang="pt-BR">
              <a:solidFill>
                <a:srgbClr val="2F2F2F"/>
              </a:solidFill>
              <a:latin typeface="Constantia" panose="02030602050306030303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07950" y="765175"/>
            <a:ext cx="8856663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latin typeface="+mj-lt"/>
                <a:cs typeface="+mn-cs"/>
              </a:rPr>
              <a:t>SCHEMATIC DIAGRAM OF THE SYSTEM WITH FOUR REPEATERS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magem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1227138"/>
            <a:ext cx="569912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07950" y="765175"/>
            <a:ext cx="8856663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latin typeface="+mj-lt"/>
                <a:cs typeface="+mn-cs"/>
              </a:rPr>
              <a:t>SCHEMATIC DIAGRAM OF THE </a:t>
            </a:r>
            <a:r>
              <a:rPr lang="pt-BR" sz="2400" b="1" dirty="0" smtClean="0">
                <a:latin typeface="+mj-lt"/>
                <a:cs typeface="+mn-cs"/>
              </a:rPr>
              <a:t>SYSTEM WITH FOUR REPEATERS</a:t>
            </a:r>
            <a:endParaRPr lang="pt-BR" sz="2400" b="1" dirty="0">
              <a:latin typeface="+mj-lt"/>
              <a:cs typeface="+mn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44463" y="5103813"/>
            <a:ext cx="8820150" cy="17541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  <a:cs typeface="+mn-cs"/>
              </a:rPr>
              <a:t>The measurements are corrected for time delays in every time coded retransmission caused by three main sources: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j-lt"/>
                <a:cs typeface="+mn-cs"/>
              </a:rPr>
              <a:t>the transit time at the transponders,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j-lt"/>
                <a:cs typeface="+mn-cs"/>
              </a:rPr>
              <a:t>the path delays,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j-lt"/>
                <a:cs typeface="+mn-cs"/>
              </a:rPr>
              <a:t>and delays at the ground-based transmitter and receivers antennas, cables and electronics.</a:t>
            </a:r>
            <a:endParaRPr lang="pt-BR" dirty="0">
              <a:latin typeface="+mj-lt"/>
              <a:cs typeface="+mn-cs"/>
            </a:endParaRPr>
          </a:p>
        </p:txBody>
      </p:sp>
      <p:sp>
        <p:nvSpPr>
          <p:cNvPr id="14341" name="Espaço Reservado para Número de Slide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D1BF4E7-3149-419B-BA48-86F3A442457D}" type="slidenum">
              <a:rPr lang="pt-BR">
                <a:solidFill>
                  <a:srgbClr val="2F2F2F"/>
                </a:solidFill>
                <a:latin typeface="Constantia" panose="02030602050306030303" pitchFamily="18" charset="0"/>
              </a:rPr>
              <a:pPr eaLnBrk="1" hangingPunct="1"/>
              <a:t>9</a:t>
            </a:fld>
            <a:endParaRPr lang="pt-BR">
              <a:solidFill>
                <a:srgbClr val="2F2F2F"/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Vermelho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Vermelho">
    <a:dk1>
      <a:sysClr val="windowText" lastClr="000000"/>
    </a:dk1>
    <a:lt1>
      <a:sysClr val="window" lastClr="FFFFFF"/>
    </a:lt1>
    <a:dk2>
      <a:srgbClr val="323232"/>
    </a:dk2>
    <a:lt2>
      <a:srgbClr val="E5C243"/>
    </a:lt2>
    <a:accent1>
      <a:srgbClr val="A5300F"/>
    </a:accent1>
    <a:accent2>
      <a:srgbClr val="D55816"/>
    </a:accent2>
    <a:accent3>
      <a:srgbClr val="E19825"/>
    </a:accent3>
    <a:accent4>
      <a:srgbClr val="B19C7D"/>
    </a:accent4>
    <a:accent5>
      <a:srgbClr val="7F5F52"/>
    </a:accent5>
    <a:accent6>
      <a:srgbClr val="B27D49"/>
    </a:accent6>
    <a:hlink>
      <a:srgbClr val="6B9F25"/>
    </a:hlink>
    <a:folHlink>
      <a:srgbClr val="B26B02"/>
    </a:folHlink>
  </a:clrScheme>
</a:themeOverride>
</file>

<file path=ppt/theme/themeOverride2.xml><?xml version="1.0" encoding="utf-8"?>
<a:themeOverride xmlns:a="http://schemas.openxmlformats.org/drawingml/2006/main">
  <a:clrScheme name="Vermelho">
    <a:dk1>
      <a:sysClr val="windowText" lastClr="000000"/>
    </a:dk1>
    <a:lt1>
      <a:sysClr val="window" lastClr="FFFFFF"/>
    </a:lt1>
    <a:dk2>
      <a:srgbClr val="323232"/>
    </a:dk2>
    <a:lt2>
      <a:srgbClr val="E5C243"/>
    </a:lt2>
    <a:accent1>
      <a:srgbClr val="A5300F"/>
    </a:accent1>
    <a:accent2>
      <a:srgbClr val="D55816"/>
    </a:accent2>
    <a:accent3>
      <a:srgbClr val="E19825"/>
    </a:accent3>
    <a:accent4>
      <a:srgbClr val="B19C7D"/>
    </a:accent4>
    <a:accent5>
      <a:srgbClr val="7F5F52"/>
    </a:accent5>
    <a:accent6>
      <a:srgbClr val="B27D49"/>
    </a:accent6>
    <a:hlink>
      <a:srgbClr val="6B9F25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1384</TotalTime>
  <Words>1655</Words>
  <Application>Microsoft Office PowerPoint</Application>
  <PresentationFormat>Apresentação na tela (4:3)</PresentationFormat>
  <Paragraphs>206</Paragraphs>
  <Slides>25</Slides>
  <Notes>22</Notes>
  <HiddenSlides>0</HiddenSlides>
  <MMClips>0</MMClips>
  <ScaleCrop>false</ScaleCrop>
  <HeadingPairs>
    <vt:vector size="8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5" baseType="lpstr">
      <vt:lpstr>SimSun</vt:lpstr>
      <vt:lpstr>Arial</vt:lpstr>
      <vt:lpstr>Arial Narrow</vt:lpstr>
      <vt:lpstr>Calibri</vt:lpstr>
      <vt:lpstr>Constantia</vt:lpstr>
      <vt:lpstr>Symbol</vt:lpstr>
      <vt:lpstr>Times New Roman</vt:lpstr>
      <vt:lpstr>Wingdings 2</vt:lpstr>
      <vt:lpstr>Fluxo</vt:lpstr>
      <vt:lpstr>Foto do Photo Editor</vt:lpstr>
      <vt:lpstr>GNSS-Free Geo-Referencing System Using Multiple LEO CubeSat Formation</vt:lpstr>
      <vt:lpstr>NEW GNSS-FREE GEO-REFERENCING SYSTEM</vt:lpstr>
      <vt:lpstr>EARLIER CONCEPT OF “INVERTED GPS” WITH 3 BASES</vt:lpstr>
      <vt:lpstr>NEW SYSTEM WITH FOUR GROUND-BASED REFERENCES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TARGET/REPEATER POSITION DETERMINATION</vt:lpstr>
      <vt:lpstr>ALGORITHM AND SIMULATIONS</vt:lpstr>
      <vt:lpstr>ALGORITHM AND SIMULATIONS</vt:lpstr>
      <vt:lpstr>ALGORITHM AND SIMULATIONS</vt:lpstr>
      <vt:lpstr>Apresentação do PowerPoint</vt:lpstr>
      <vt:lpstr>RESULTS</vt:lpstr>
      <vt:lpstr>RESULTS</vt:lpstr>
      <vt:lpstr>CONCLUDING REMARKS</vt:lpstr>
      <vt:lpstr>  Prof. Pierre Kaufmann pierrekau@gmail.com Phone: 55-11-2114-8331  Prof. Sergio V. D. Pamboukian sergio.pamboukian@gmail.com Phone: 55-11-2114-8953  </vt:lpstr>
      <vt:lpstr>EQUATIONS</vt:lpstr>
      <vt:lpstr>EQUATIONS</vt:lpstr>
      <vt:lpstr>EQUATIONS</vt:lpstr>
      <vt:lpstr>EQUATIONS</vt:lpstr>
      <vt:lpstr>Flow diagram to calculate the transit time at the repeater, the path delays, and the repeater’s position</vt:lpstr>
      <vt:lpstr>Flow diagrams showing the main routine, the target position calculation, and clock synchronization.</vt:lpstr>
      <vt:lpstr>PATH TIME DELAY MODEL USED IN SIMULATIONS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 Fórum Técnico sobre Geoprocessamento</dc:title>
  <dc:creator>SERGIO_MARI</dc:creator>
  <cp:lastModifiedBy>SERGIO VICENTE DENSER PAMBOUKIAN</cp:lastModifiedBy>
  <cp:revision>323</cp:revision>
  <dcterms:created xsi:type="dcterms:W3CDTF">2012-09-10T12:17:05Z</dcterms:created>
  <dcterms:modified xsi:type="dcterms:W3CDTF">2016-02-25T13:46:34Z</dcterms:modified>
</cp:coreProperties>
</file>